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Lst>
  <p:notesMasterIdLst>
    <p:notesMasterId r:id="rId31"/>
  </p:notesMasterIdLst>
  <p:handoutMasterIdLst>
    <p:handoutMasterId r:id="rId32"/>
  </p:handoutMasterIdLst>
  <p:sldIdLst>
    <p:sldId id="257" r:id="rId5"/>
    <p:sldId id="259" r:id="rId6"/>
    <p:sldId id="284" r:id="rId7"/>
    <p:sldId id="306" r:id="rId8"/>
    <p:sldId id="307" r:id="rId9"/>
    <p:sldId id="299" r:id="rId10"/>
    <p:sldId id="263" r:id="rId11"/>
    <p:sldId id="296" r:id="rId12"/>
    <p:sldId id="297" r:id="rId13"/>
    <p:sldId id="300" r:id="rId14"/>
    <p:sldId id="301" r:id="rId15"/>
    <p:sldId id="302" r:id="rId16"/>
    <p:sldId id="308" r:id="rId17"/>
    <p:sldId id="270" r:id="rId18"/>
    <p:sldId id="309" r:id="rId19"/>
    <p:sldId id="310" r:id="rId20"/>
    <p:sldId id="311" r:id="rId21"/>
    <p:sldId id="276" r:id="rId22"/>
    <p:sldId id="277" r:id="rId23"/>
    <p:sldId id="278" r:id="rId24"/>
    <p:sldId id="312" r:id="rId25"/>
    <p:sldId id="313" r:id="rId26"/>
    <p:sldId id="314" r:id="rId27"/>
    <p:sldId id="315" r:id="rId28"/>
    <p:sldId id="283" r:id="rId29"/>
    <p:sldId id="304" r:id="rId3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80"/>
    <a:srgbClr val="3156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3" autoAdjust="0"/>
    <p:restoredTop sz="94628" autoAdjust="0"/>
  </p:normalViewPr>
  <p:slideViewPr>
    <p:cSldViewPr>
      <p:cViewPr>
        <p:scale>
          <a:sx n="66" d="100"/>
          <a:sy n="66" d="100"/>
        </p:scale>
        <p:origin x="-552" y="-216"/>
      </p:cViewPr>
      <p:guideLst>
        <p:guide orient="horz" pos="2160"/>
        <p:guide pos="2880"/>
      </p:guideLst>
    </p:cSldViewPr>
  </p:slideViewPr>
  <p:outlineViewPr>
    <p:cViewPr>
      <p:scale>
        <a:sx n="33" d="100"/>
        <a:sy n="33" d="100"/>
      </p:scale>
      <p:origin x="0" y="20316"/>
    </p:cViewPr>
  </p:outlineViewPr>
  <p:notesTextViewPr>
    <p:cViewPr>
      <p:scale>
        <a:sx n="1" d="1"/>
        <a:sy n="1" d="1"/>
      </p:scale>
      <p:origin x="0" y="0"/>
    </p:cViewPr>
  </p:notesTextViewPr>
  <p:sorterViewPr>
    <p:cViewPr>
      <p:scale>
        <a:sx n="60" d="100"/>
        <a:sy n="60" d="100"/>
      </p:scale>
      <p:origin x="0" y="0"/>
    </p:cViewPr>
  </p:sorterViewPr>
  <p:notesViewPr>
    <p:cSldViewPr>
      <p:cViewPr varScale="1">
        <p:scale>
          <a:sx n="73" d="100"/>
          <a:sy n="73" d="100"/>
        </p:scale>
        <p:origin x="-219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AEF4BD-6F7A-4F3B-8F4A-D05B8D9D0ACB}" type="doc">
      <dgm:prSet loTypeId="urn:microsoft.com/office/officeart/2005/8/layout/hProcess9" loCatId="process" qsTypeId="urn:microsoft.com/office/officeart/2005/8/quickstyle/simple1" qsCatId="simple" csTypeId="urn:microsoft.com/office/officeart/2005/8/colors/accent1_2" csCatId="accent1" phldr="1"/>
      <dgm:spPr/>
    </dgm:pt>
    <dgm:pt modelId="{5BC2CE5E-DF6E-49FB-92E8-0DD8D4355CB7}">
      <dgm:prSet phldrT="[Text]" custT="1"/>
      <dgm:spPr/>
      <dgm:t>
        <a:bodyPr/>
        <a:lstStyle/>
        <a:p>
          <a:r>
            <a:rPr lang="en-IE" sz="2400" dirty="0" smtClean="0"/>
            <a:t>Meet with the person</a:t>
          </a:r>
          <a:endParaRPr lang="en-IE" sz="2400" dirty="0"/>
        </a:p>
      </dgm:t>
    </dgm:pt>
    <dgm:pt modelId="{ABDEFAF9-7A2B-4D03-A0FE-98FA23A0C543}" type="parTrans" cxnId="{4278117E-E202-42D5-92B3-54C4819CABBF}">
      <dgm:prSet/>
      <dgm:spPr/>
      <dgm:t>
        <a:bodyPr/>
        <a:lstStyle/>
        <a:p>
          <a:endParaRPr lang="en-IE"/>
        </a:p>
      </dgm:t>
    </dgm:pt>
    <dgm:pt modelId="{2F7593EF-7EEC-4DD3-9E9C-3F18D001526E}" type="sibTrans" cxnId="{4278117E-E202-42D5-92B3-54C4819CABBF}">
      <dgm:prSet/>
      <dgm:spPr/>
      <dgm:t>
        <a:bodyPr/>
        <a:lstStyle/>
        <a:p>
          <a:endParaRPr lang="en-IE"/>
        </a:p>
      </dgm:t>
    </dgm:pt>
    <dgm:pt modelId="{FE6C6A8F-6C25-410F-BD0F-5192EBA293C8}">
      <dgm:prSet phldrT="[Text]" custT="1"/>
      <dgm:spPr/>
      <dgm:t>
        <a:bodyPr/>
        <a:lstStyle/>
        <a:p>
          <a:r>
            <a:rPr lang="en-IE" sz="2400" dirty="0" smtClean="0"/>
            <a:t>Gather information</a:t>
          </a:r>
          <a:endParaRPr lang="en-IE" sz="2400" dirty="0"/>
        </a:p>
      </dgm:t>
    </dgm:pt>
    <dgm:pt modelId="{6BAA16B4-FAFB-44B4-8781-5A65C34C1945}" type="parTrans" cxnId="{DAE59BD6-933E-4BBE-932E-FFF7AD04C4A6}">
      <dgm:prSet/>
      <dgm:spPr/>
      <dgm:t>
        <a:bodyPr/>
        <a:lstStyle/>
        <a:p>
          <a:endParaRPr lang="en-IE"/>
        </a:p>
      </dgm:t>
    </dgm:pt>
    <dgm:pt modelId="{CF36E61C-A9FC-4DD5-8D5A-3F60D96232BA}" type="sibTrans" cxnId="{DAE59BD6-933E-4BBE-932E-FFF7AD04C4A6}">
      <dgm:prSet/>
      <dgm:spPr/>
      <dgm:t>
        <a:bodyPr/>
        <a:lstStyle/>
        <a:p>
          <a:endParaRPr lang="en-IE"/>
        </a:p>
      </dgm:t>
    </dgm:pt>
    <dgm:pt modelId="{F7D59F08-865B-4D83-97E1-E7B0CFEACC34}">
      <dgm:prSet phldrT="[Text]" custT="1"/>
      <dgm:spPr/>
      <dgm:t>
        <a:bodyPr/>
        <a:lstStyle/>
        <a:p>
          <a:r>
            <a:rPr lang="en-IE" sz="2400" dirty="0" smtClean="0"/>
            <a:t>Assess suitability of service</a:t>
          </a:r>
          <a:endParaRPr lang="en-IE" sz="2400" dirty="0"/>
        </a:p>
      </dgm:t>
    </dgm:pt>
    <dgm:pt modelId="{43ABCE6A-543F-463E-904F-C427D85188BF}" type="parTrans" cxnId="{596C51DA-1EBD-4360-9333-C5E24BD57218}">
      <dgm:prSet/>
      <dgm:spPr/>
      <dgm:t>
        <a:bodyPr/>
        <a:lstStyle/>
        <a:p>
          <a:endParaRPr lang="en-IE"/>
        </a:p>
      </dgm:t>
    </dgm:pt>
    <dgm:pt modelId="{519B7D52-5DC0-4896-837A-AEDD89FD6E79}" type="sibTrans" cxnId="{596C51DA-1EBD-4360-9333-C5E24BD57218}">
      <dgm:prSet/>
      <dgm:spPr/>
      <dgm:t>
        <a:bodyPr/>
        <a:lstStyle/>
        <a:p>
          <a:endParaRPr lang="en-IE"/>
        </a:p>
      </dgm:t>
    </dgm:pt>
    <dgm:pt modelId="{19780FFD-C3B0-4ACB-BFA8-651ECF947105}">
      <dgm:prSet custT="1"/>
      <dgm:spPr/>
      <dgm:t>
        <a:bodyPr/>
        <a:lstStyle/>
        <a:p>
          <a:r>
            <a:rPr lang="en-IE" sz="1800" dirty="0" smtClean="0"/>
            <a:t>Work together to explore the issue &amp; develop advocacy plan in accordance with the persons wishes</a:t>
          </a:r>
          <a:endParaRPr lang="en-IE" sz="1800" dirty="0"/>
        </a:p>
      </dgm:t>
    </dgm:pt>
    <dgm:pt modelId="{4B55A236-3887-40A4-8F80-B3F4B8A1DC82}" type="parTrans" cxnId="{75D93FF6-196C-4450-B911-9BE6C104FA5F}">
      <dgm:prSet/>
      <dgm:spPr/>
      <dgm:t>
        <a:bodyPr/>
        <a:lstStyle/>
        <a:p>
          <a:endParaRPr lang="en-IE"/>
        </a:p>
      </dgm:t>
    </dgm:pt>
    <dgm:pt modelId="{3BE1DD14-5276-4B19-8AFF-64129FBCCAE8}" type="sibTrans" cxnId="{75D93FF6-196C-4450-B911-9BE6C104FA5F}">
      <dgm:prSet/>
      <dgm:spPr/>
      <dgm:t>
        <a:bodyPr/>
        <a:lstStyle/>
        <a:p>
          <a:endParaRPr lang="en-IE"/>
        </a:p>
      </dgm:t>
    </dgm:pt>
    <dgm:pt modelId="{D879B2F5-7685-4DCC-AA8C-CBA0D6901741}" type="pres">
      <dgm:prSet presAssocID="{30AEF4BD-6F7A-4F3B-8F4A-D05B8D9D0ACB}" presName="CompostProcess" presStyleCnt="0">
        <dgm:presLayoutVars>
          <dgm:dir/>
          <dgm:resizeHandles val="exact"/>
        </dgm:presLayoutVars>
      </dgm:prSet>
      <dgm:spPr/>
    </dgm:pt>
    <dgm:pt modelId="{E1A57AB8-EE72-4DFC-AD0E-7ABC1AADB887}" type="pres">
      <dgm:prSet presAssocID="{30AEF4BD-6F7A-4F3B-8F4A-D05B8D9D0ACB}" presName="arrow" presStyleLbl="bgShp" presStyleIdx="0" presStyleCnt="1"/>
      <dgm:spPr/>
    </dgm:pt>
    <dgm:pt modelId="{3E3AB614-0BF4-4064-B0DD-2C8BAE79A775}" type="pres">
      <dgm:prSet presAssocID="{30AEF4BD-6F7A-4F3B-8F4A-D05B8D9D0ACB}" presName="linearProcess" presStyleCnt="0"/>
      <dgm:spPr/>
    </dgm:pt>
    <dgm:pt modelId="{B4EB94E6-548A-4009-B5B1-ED03AAAC8D68}" type="pres">
      <dgm:prSet presAssocID="{5BC2CE5E-DF6E-49FB-92E8-0DD8D4355CB7}" presName="textNode" presStyleLbl="node1" presStyleIdx="0" presStyleCnt="4" custScaleX="83404" custScaleY="102273">
        <dgm:presLayoutVars>
          <dgm:bulletEnabled val="1"/>
        </dgm:presLayoutVars>
      </dgm:prSet>
      <dgm:spPr/>
      <dgm:t>
        <a:bodyPr/>
        <a:lstStyle/>
        <a:p>
          <a:endParaRPr lang="en-IE"/>
        </a:p>
      </dgm:t>
    </dgm:pt>
    <dgm:pt modelId="{DC2DE2E2-77DF-4E4B-A7AC-07D46C0DE98F}" type="pres">
      <dgm:prSet presAssocID="{2F7593EF-7EEC-4DD3-9E9C-3F18D001526E}" presName="sibTrans" presStyleCnt="0"/>
      <dgm:spPr/>
    </dgm:pt>
    <dgm:pt modelId="{BF3A425E-786B-41FB-AA2C-549DEC358268}" type="pres">
      <dgm:prSet presAssocID="{FE6C6A8F-6C25-410F-BD0F-5192EBA293C8}" presName="textNode" presStyleLbl="node1" presStyleIdx="1" presStyleCnt="4" custScaleX="82310" custScaleY="102273">
        <dgm:presLayoutVars>
          <dgm:bulletEnabled val="1"/>
        </dgm:presLayoutVars>
      </dgm:prSet>
      <dgm:spPr/>
      <dgm:t>
        <a:bodyPr/>
        <a:lstStyle/>
        <a:p>
          <a:endParaRPr lang="en-IE"/>
        </a:p>
      </dgm:t>
    </dgm:pt>
    <dgm:pt modelId="{B53713C7-8680-4CDA-B733-F0CE431EE309}" type="pres">
      <dgm:prSet presAssocID="{CF36E61C-A9FC-4DD5-8D5A-3F60D96232BA}" presName="sibTrans" presStyleCnt="0"/>
      <dgm:spPr/>
    </dgm:pt>
    <dgm:pt modelId="{2E68454E-D260-45E8-8D5D-9965870B7FE1}" type="pres">
      <dgm:prSet presAssocID="{F7D59F08-865B-4D83-97E1-E7B0CFEACC34}" presName="textNode" presStyleLbl="node1" presStyleIdx="2" presStyleCnt="4" custScaleX="72331" custScaleY="102273">
        <dgm:presLayoutVars>
          <dgm:bulletEnabled val="1"/>
        </dgm:presLayoutVars>
      </dgm:prSet>
      <dgm:spPr/>
      <dgm:t>
        <a:bodyPr/>
        <a:lstStyle/>
        <a:p>
          <a:endParaRPr lang="en-IE"/>
        </a:p>
      </dgm:t>
    </dgm:pt>
    <dgm:pt modelId="{3BDF7A1D-7035-4F57-900F-28F8CD2E7E4E}" type="pres">
      <dgm:prSet presAssocID="{519B7D52-5DC0-4896-837A-AEDD89FD6E79}" presName="sibTrans" presStyleCnt="0"/>
      <dgm:spPr/>
    </dgm:pt>
    <dgm:pt modelId="{466D7733-6D3B-44D1-872F-99434E40BD34}" type="pres">
      <dgm:prSet presAssocID="{19780FFD-C3B0-4ACB-BFA8-651ECF947105}" presName="textNode" presStyleLbl="node1" presStyleIdx="3" presStyleCnt="4" custScaleX="112580">
        <dgm:presLayoutVars>
          <dgm:bulletEnabled val="1"/>
        </dgm:presLayoutVars>
      </dgm:prSet>
      <dgm:spPr/>
      <dgm:t>
        <a:bodyPr/>
        <a:lstStyle/>
        <a:p>
          <a:endParaRPr lang="en-IE"/>
        </a:p>
      </dgm:t>
    </dgm:pt>
  </dgm:ptLst>
  <dgm:cxnLst>
    <dgm:cxn modelId="{4278117E-E202-42D5-92B3-54C4819CABBF}" srcId="{30AEF4BD-6F7A-4F3B-8F4A-D05B8D9D0ACB}" destId="{5BC2CE5E-DF6E-49FB-92E8-0DD8D4355CB7}" srcOrd="0" destOrd="0" parTransId="{ABDEFAF9-7A2B-4D03-A0FE-98FA23A0C543}" sibTransId="{2F7593EF-7EEC-4DD3-9E9C-3F18D001526E}"/>
    <dgm:cxn modelId="{4B195094-C6C9-4960-AAF1-3686BE8A2C7A}" type="presOf" srcId="{5BC2CE5E-DF6E-49FB-92E8-0DD8D4355CB7}" destId="{B4EB94E6-548A-4009-B5B1-ED03AAAC8D68}" srcOrd="0" destOrd="0" presId="urn:microsoft.com/office/officeart/2005/8/layout/hProcess9"/>
    <dgm:cxn modelId="{75D93FF6-196C-4450-B911-9BE6C104FA5F}" srcId="{30AEF4BD-6F7A-4F3B-8F4A-D05B8D9D0ACB}" destId="{19780FFD-C3B0-4ACB-BFA8-651ECF947105}" srcOrd="3" destOrd="0" parTransId="{4B55A236-3887-40A4-8F80-B3F4B8A1DC82}" sibTransId="{3BE1DD14-5276-4B19-8AFF-64129FBCCAE8}"/>
    <dgm:cxn modelId="{7EC64C50-68B0-48FA-8033-6CD54FA3EEB3}" type="presOf" srcId="{19780FFD-C3B0-4ACB-BFA8-651ECF947105}" destId="{466D7733-6D3B-44D1-872F-99434E40BD34}" srcOrd="0" destOrd="0" presId="urn:microsoft.com/office/officeart/2005/8/layout/hProcess9"/>
    <dgm:cxn modelId="{DAE59BD6-933E-4BBE-932E-FFF7AD04C4A6}" srcId="{30AEF4BD-6F7A-4F3B-8F4A-D05B8D9D0ACB}" destId="{FE6C6A8F-6C25-410F-BD0F-5192EBA293C8}" srcOrd="1" destOrd="0" parTransId="{6BAA16B4-FAFB-44B4-8781-5A65C34C1945}" sibTransId="{CF36E61C-A9FC-4DD5-8D5A-3F60D96232BA}"/>
    <dgm:cxn modelId="{05C20422-0CEC-40A3-A803-7DB6798685BE}" type="presOf" srcId="{F7D59F08-865B-4D83-97E1-E7B0CFEACC34}" destId="{2E68454E-D260-45E8-8D5D-9965870B7FE1}" srcOrd="0" destOrd="0" presId="urn:microsoft.com/office/officeart/2005/8/layout/hProcess9"/>
    <dgm:cxn modelId="{D778EE9D-1B05-49E8-A8B7-36770850779D}" type="presOf" srcId="{30AEF4BD-6F7A-4F3B-8F4A-D05B8D9D0ACB}" destId="{D879B2F5-7685-4DCC-AA8C-CBA0D6901741}" srcOrd="0" destOrd="0" presId="urn:microsoft.com/office/officeart/2005/8/layout/hProcess9"/>
    <dgm:cxn modelId="{596C51DA-1EBD-4360-9333-C5E24BD57218}" srcId="{30AEF4BD-6F7A-4F3B-8F4A-D05B8D9D0ACB}" destId="{F7D59F08-865B-4D83-97E1-E7B0CFEACC34}" srcOrd="2" destOrd="0" parTransId="{43ABCE6A-543F-463E-904F-C427D85188BF}" sibTransId="{519B7D52-5DC0-4896-837A-AEDD89FD6E79}"/>
    <dgm:cxn modelId="{00C355F9-52E0-444F-9DCA-2E1E6499B552}" type="presOf" srcId="{FE6C6A8F-6C25-410F-BD0F-5192EBA293C8}" destId="{BF3A425E-786B-41FB-AA2C-549DEC358268}" srcOrd="0" destOrd="0" presId="urn:microsoft.com/office/officeart/2005/8/layout/hProcess9"/>
    <dgm:cxn modelId="{56DDD731-7929-4771-81D9-2651A8283B89}" type="presParOf" srcId="{D879B2F5-7685-4DCC-AA8C-CBA0D6901741}" destId="{E1A57AB8-EE72-4DFC-AD0E-7ABC1AADB887}" srcOrd="0" destOrd="0" presId="urn:microsoft.com/office/officeart/2005/8/layout/hProcess9"/>
    <dgm:cxn modelId="{00D891C5-2B91-40A2-A132-D4AD4AE6D4ED}" type="presParOf" srcId="{D879B2F5-7685-4DCC-AA8C-CBA0D6901741}" destId="{3E3AB614-0BF4-4064-B0DD-2C8BAE79A775}" srcOrd="1" destOrd="0" presId="urn:microsoft.com/office/officeart/2005/8/layout/hProcess9"/>
    <dgm:cxn modelId="{0D1EA9FE-CC5C-4045-9A35-73CF23348CD5}" type="presParOf" srcId="{3E3AB614-0BF4-4064-B0DD-2C8BAE79A775}" destId="{B4EB94E6-548A-4009-B5B1-ED03AAAC8D68}" srcOrd="0" destOrd="0" presId="urn:microsoft.com/office/officeart/2005/8/layout/hProcess9"/>
    <dgm:cxn modelId="{FD306A84-8654-415C-B713-25DAF47AB7B5}" type="presParOf" srcId="{3E3AB614-0BF4-4064-B0DD-2C8BAE79A775}" destId="{DC2DE2E2-77DF-4E4B-A7AC-07D46C0DE98F}" srcOrd="1" destOrd="0" presId="urn:microsoft.com/office/officeart/2005/8/layout/hProcess9"/>
    <dgm:cxn modelId="{62815FCE-3C39-4E34-A344-17B17819BF1E}" type="presParOf" srcId="{3E3AB614-0BF4-4064-B0DD-2C8BAE79A775}" destId="{BF3A425E-786B-41FB-AA2C-549DEC358268}" srcOrd="2" destOrd="0" presId="urn:microsoft.com/office/officeart/2005/8/layout/hProcess9"/>
    <dgm:cxn modelId="{F938EAF6-0F47-4FC0-B436-4A0D4EAD1A98}" type="presParOf" srcId="{3E3AB614-0BF4-4064-B0DD-2C8BAE79A775}" destId="{B53713C7-8680-4CDA-B733-F0CE431EE309}" srcOrd="3" destOrd="0" presId="urn:microsoft.com/office/officeart/2005/8/layout/hProcess9"/>
    <dgm:cxn modelId="{5D848B16-10FE-4A83-A887-89BE5071785D}" type="presParOf" srcId="{3E3AB614-0BF4-4064-B0DD-2C8BAE79A775}" destId="{2E68454E-D260-45E8-8D5D-9965870B7FE1}" srcOrd="4" destOrd="0" presId="urn:microsoft.com/office/officeart/2005/8/layout/hProcess9"/>
    <dgm:cxn modelId="{DE848502-242B-48E4-B9CE-5ACFCB589975}" type="presParOf" srcId="{3E3AB614-0BF4-4064-B0DD-2C8BAE79A775}" destId="{3BDF7A1D-7035-4F57-900F-28F8CD2E7E4E}" srcOrd="5" destOrd="0" presId="urn:microsoft.com/office/officeart/2005/8/layout/hProcess9"/>
    <dgm:cxn modelId="{18C166FB-C151-4474-9ABD-D17CA60DB73A}" type="presParOf" srcId="{3E3AB614-0BF4-4064-B0DD-2C8BAE79A775}" destId="{466D7733-6D3B-44D1-872F-99434E40BD3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BA581-4674-4325-9870-74D68DE97B1C}"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IE"/>
        </a:p>
      </dgm:t>
    </dgm:pt>
    <dgm:pt modelId="{A95D4C82-ED25-41FF-A88D-5C8C7CD56E38}">
      <dgm:prSet phldrT="[Text]"/>
      <dgm:spPr/>
      <dgm:t>
        <a:bodyPr/>
        <a:lstStyle/>
        <a:p>
          <a:r>
            <a:rPr lang="en-IE" b="1" dirty="0" smtClean="0"/>
            <a:t>Gathering Information</a:t>
          </a:r>
          <a:endParaRPr lang="en-IE" b="1" dirty="0"/>
        </a:p>
      </dgm:t>
    </dgm:pt>
    <dgm:pt modelId="{AD6F17CE-7743-423C-A76C-C639F60D5639}" type="parTrans" cxnId="{F9D0532C-1659-41B9-A963-0F2B83B0C5F6}">
      <dgm:prSet/>
      <dgm:spPr/>
      <dgm:t>
        <a:bodyPr/>
        <a:lstStyle/>
        <a:p>
          <a:endParaRPr lang="en-IE"/>
        </a:p>
      </dgm:t>
    </dgm:pt>
    <dgm:pt modelId="{EA080C56-9EEB-4112-88B4-BD0CF1BC34E7}" type="sibTrans" cxnId="{F9D0532C-1659-41B9-A963-0F2B83B0C5F6}">
      <dgm:prSet/>
      <dgm:spPr/>
      <dgm:t>
        <a:bodyPr/>
        <a:lstStyle/>
        <a:p>
          <a:endParaRPr lang="en-IE"/>
        </a:p>
      </dgm:t>
    </dgm:pt>
    <dgm:pt modelId="{1E35F952-C847-47DC-8370-6E67D8FD359B}">
      <dgm:prSet phldrT="[Text]" custT="1"/>
      <dgm:spPr/>
      <dgm:t>
        <a:bodyPr/>
        <a:lstStyle/>
        <a:p>
          <a:r>
            <a:rPr lang="en-IE" sz="1400" dirty="0" smtClean="0"/>
            <a:t>From the person</a:t>
          </a:r>
          <a:endParaRPr lang="en-IE" sz="1400" dirty="0"/>
        </a:p>
      </dgm:t>
    </dgm:pt>
    <dgm:pt modelId="{50CCD685-25A8-484B-9705-D76F7C1126EC}" type="parTrans" cxnId="{B3558B30-58FC-4026-8B06-73C2540BB5F2}">
      <dgm:prSet/>
      <dgm:spPr/>
      <dgm:t>
        <a:bodyPr/>
        <a:lstStyle/>
        <a:p>
          <a:endParaRPr lang="en-IE"/>
        </a:p>
      </dgm:t>
    </dgm:pt>
    <dgm:pt modelId="{7C8A1D33-6102-43DB-8819-C7D3F5BDAEBE}" type="sibTrans" cxnId="{B3558B30-58FC-4026-8B06-73C2540BB5F2}">
      <dgm:prSet/>
      <dgm:spPr/>
      <dgm:t>
        <a:bodyPr/>
        <a:lstStyle/>
        <a:p>
          <a:endParaRPr lang="en-IE"/>
        </a:p>
      </dgm:t>
    </dgm:pt>
    <dgm:pt modelId="{462DC233-5787-4EAF-9A55-D8EF52FC5AC9}">
      <dgm:prSet phldrT="[Text]" custT="1"/>
      <dgm:spPr/>
      <dgm:t>
        <a:bodyPr/>
        <a:lstStyle/>
        <a:p>
          <a:r>
            <a:rPr lang="en-IE" sz="1400" dirty="0" smtClean="0"/>
            <a:t>Person Centred Plans</a:t>
          </a:r>
          <a:endParaRPr lang="en-IE" sz="1400" dirty="0"/>
        </a:p>
      </dgm:t>
    </dgm:pt>
    <dgm:pt modelId="{2886C215-02B9-4937-B3CF-39F844CBB291}" type="parTrans" cxnId="{57A387B6-8A8B-403F-B096-9B6EE788FBCF}">
      <dgm:prSet/>
      <dgm:spPr/>
      <dgm:t>
        <a:bodyPr/>
        <a:lstStyle/>
        <a:p>
          <a:endParaRPr lang="en-IE"/>
        </a:p>
      </dgm:t>
    </dgm:pt>
    <dgm:pt modelId="{8C90D870-9692-4562-B558-C887EB9718CF}" type="sibTrans" cxnId="{57A387B6-8A8B-403F-B096-9B6EE788FBCF}">
      <dgm:prSet/>
      <dgm:spPr/>
      <dgm:t>
        <a:bodyPr/>
        <a:lstStyle/>
        <a:p>
          <a:endParaRPr lang="en-IE"/>
        </a:p>
      </dgm:t>
    </dgm:pt>
    <dgm:pt modelId="{4F07F82A-8AA8-43C2-86AF-2D7B6EC1289F}">
      <dgm:prSet phldrT="[Text]" custT="1"/>
      <dgm:spPr/>
      <dgm:t>
        <a:bodyPr/>
        <a:lstStyle/>
        <a:p>
          <a:r>
            <a:rPr lang="en-IE" sz="1200" dirty="0" smtClean="0"/>
            <a:t>Various professionals</a:t>
          </a:r>
          <a:endParaRPr lang="en-IE" sz="1200" dirty="0"/>
        </a:p>
      </dgm:t>
    </dgm:pt>
    <dgm:pt modelId="{80A71B23-1060-4D1E-85C7-3E5DBE05C362}" type="parTrans" cxnId="{F45EBA92-6A86-46BA-A4FC-088153B83D75}">
      <dgm:prSet/>
      <dgm:spPr/>
      <dgm:t>
        <a:bodyPr/>
        <a:lstStyle/>
        <a:p>
          <a:endParaRPr lang="en-IE"/>
        </a:p>
      </dgm:t>
    </dgm:pt>
    <dgm:pt modelId="{DA780032-4592-4DF0-BF06-94D049E212C2}" type="sibTrans" cxnId="{F45EBA92-6A86-46BA-A4FC-088153B83D75}">
      <dgm:prSet/>
      <dgm:spPr/>
      <dgm:t>
        <a:bodyPr/>
        <a:lstStyle/>
        <a:p>
          <a:endParaRPr lang="en-IE"/>
        </a:p>
      </dgm:t>
    </dgm:pt>
    <dgm:pt modelId="{9D517BDC-AD3E-4FBB-A3C9-F8CF733C6F3E}">
      <dgm:prSet phldrT="[Text]" custT="1"/>
      <dgm:spPr/>
      <dgm:t>
        <a:bodyPr/>
        <a:lstStyle/>
        <a:p>
          <a:r>
            <a:rPr lang="en-IE" sz="1400" dirty="0" smtClean="0"/>
            <a:t>Policy documents</a:t>
          </a:r>
          <a:endParaRPr lang="en-IE" sz="1400" dirty="0"/>
        </a:p>
      </dgm:t>
    </dgm:pt>
    <dgm:pt modelId="{0B69C9D3-475A-49FD-8F68-5EE0108064D9}" type="parTrans" cxnId="{D91CE412-1453-4B4B-9A7A-6F06B0DB0977}">
      <dgm:prSet/>
      <dgm:spPr/>
      <dgm:t>
        <a:bodyPr/>
        <a:lstStyle/>
        <a:p>
          <a:endParaRPr lang="en-IE"/>
        </a:p>
      </dgm:t>
    </dgm:pt>
    <dgm:pt modelId="{EFB0B416-3D99-4D05-96F2-AB44814D7594}" type="sibTrans" cxnId="{D91CE412-1453-4B4B-9A7A-6F06B0DB0977}">
      <dgm:prSet/>
      <dgm:spPr/>
      <dgm:t>
        <a:bodyPr/>
        <a:lstStyle/>
        <a:p>
          <a:endParaRPr lang="en-IE"/>
        </a:p>
      </dgm:t>
    </dgm:pt>
    <dgm:pt modelId="{655AEE54-661D-41DB-A632-7E619FCEC10A}">
      <dgm:prSet/>
      <dgm:spPr/>
      <dgm:t>
        <a:bodyPr/>
        <a:lstStyle/>
        <a:p>
          <a:r>
            <a:rPr lang="en-IE" dirty="0" smtClean="0"/>
            <a:t>Significant people in the persons life e.g. family</a:t>
          </a:r>
          <a:endParaRPr lang="en-IE" dirty="0"/>
        </a:p>
      </dgm:t>
    </dgm:pt>
    <dgm:pt modelId="{4C1A726B-A4FF-47E6-B4A3-45A1C3A0ACA5}" type="parTrans" cxnId="{36675B67-6DCC-4C01-ACE0-C53E7057782E}">
      <dgm:prSet/>
      <dgm:spPr/>
      <dgm:t>
        <a:bodyPr/>
        <a:lstStyle/>
        <a:p>
          <a:endParaRPr lang="en-IE"/>
        </a:p>
      </dgm:t>
    </dgm:pt>
    <dgm:pt modelId="{AA1025E7-6E87-4CF8-ACE1-327ACD2EA614}" type="sibTrans" cxnId="{36675B67-6DCC-4C01-ACE0-C53E7057782E}">
      <dgm:prSet/>
      <dgm:spPr/>
      <dgm:t>
        <a:bodyPr/>
        <a:lstStyle/>
        <a:p>
          <a:endParaRPr lang="en-IE"/>
        </a:p>
      </dgm:t>
    </dgm:pt>
    <dgm:pt modelId="{676E61EE-7D42-4D6D-A0D2-13BABF49C7CC}" type="pres">
      <dgm:prSet presAssocID="{01ABA581-4674-4325-9870-74D68DE97B1C}" presName="composite" presStyleCnt="0">
        <dgm:presLayoutVars>
          <dgm:chMax val="1"/>
          <dgm:dir/>
          <dgm:resizeHandles val="exact"/>
        </dgm:presLayoutVars>
      </dgm:prSet>
      <dgm:spPr/>
      <dgm:t>
        <a:bodyPr/>
        <a:lstStyle/>
        <a:p>
          <a:endParaRPr lang="en-IE"/>
        </a:p>
      </dgm:t>
    </dgm:pt>
    <dgm:pt modelId="{B9AC76E4-4B23-4CAC-9F75-A5B0BE50C9D3}" type="pres">
      <dgm:prSet presAssocID="{01ABA581-4674-4325-9870-74D68DE97B1C}" presName="radial" presStyleCnt="0">
        <dgm:presLayoutVars>
          <dgm:animLvl val="ctr"/>
        </dgm:presLayoutVars>
      </dgm:prSet>
      <dgm:spPr/>
    </dgm:pt>
    <dgm:pt modelId="{3A7658DB-D5A7-41CF-9EBF-FB0A7959CDCD}" type="pres">
      <dgm:prSet presAssocID="{A95D4C82-ED25-41FF-A88D-5C8C7CD56E38}" presName="centerShape" presStyleLbl="vennNode1" presStyleIdx="0" presStyleCnt="6" custScaleX="68402" custScaleY="75928" custLinFactNeighborX="0" custLinFactNeighborY="-787"/>
      <dgm:spPr/>
      <dgm:t>
        <a:bodyPr/>
        <a:lstStyle/>
        <a:p>
          <a:endParaRPr lang="en-IE"/>
        </a:p>
      </dgm:t>
    </dgm:pt>
    <dgm:pt modelId="{1E638E11-DE99-467C-AE94-01626A64FE74}" type="pres">
      <dgm:prSet presAssocID="{1E35F952-C847-47DC-8370-6E67D8FD359B}" presName="node" presStyleLbl="vennNode1" presStyleIdx="1" presStyleCnt="6" custRadScaleRad="69701" custRadScaleInc="-1142">
        <dgm:presLayoutVars>
          <dgm:bulletEnabled val="1"/>
        </dgm:presLayoutVars>
      </dgm:prSet>
      <dgm:spPr/>
      <dgm:t>
        <a:bodyPr/>
        <a:lstStyle/>
        <a:p>
          <a:endParaRPr lang="en-IE"/>
        </a:p>
      </dgm:t>
    </dgm:pt>
    <dgm:pt modelId="{DA6152D2-507F-471B-A420-1607EF1E6034}" type="pres">
      <dgm:prSet presAssocID="{462DC233-5787-4EAF-9A55-D8EF52FC5AC9}" presName="node" presStyleLbl="vennNode1" presStyleIdx="2" presStyleCnt="6" custScaleX="108448" custScaleY="105740" custRadScaleRad="78411" custRadScaleInc="236">
        <dgm:presLayoutVars>
          <dgm:bulletEnabled val="1"/>
        </dgm:presLayoutVars>
      </dgm:prSet>
      <dgm:spPr/>
      <dgm:t>
        <a:bodyPr/>
        <a:lstStyle/>
        <a:p>
          <a:endParaRPr lang="en-IE"/>
        </a:p>
      </dgm:t>
    </dgm:pt>
    <dgm:pt modelId="{49838F4C-2E09-467F-8A6E-BEA026DC7F37}" type="pres">
      <dgm:prSet presAssocID="{655AEE54-661D-41DB-A632-7E619FCEC10A}" presName="node" presStyleLbl="vennNode1" presStyleIdx="3" presStyleCnt="6" custScaleX="103245" custScaleY="111679" custRadScaleRad="69042" custRadScaleInc="3025">
        <dgm:presLayoutVars>
          <dgm:bulletEnabled val="1"/>
        </dgm:presLayoutVars>
      </dgm:prSet>
      <dgm:spPr/>
      <dgm:t>
        <a:bodyPr/>
        <a:lstStyle/>
        <a:p>
          <a:endParaRPr lang="en-IE"/>
        </a:p>
      </dgm:t>
    </dgm:pt>
    <dgm:pt modelId="{4848AE02-64A3-47A0-8BB5-B27F869D526B}" type="pres">
      <dgm:prSet presAssocID="{4F07F82A-8AA8-43C2-86AF-2D7B6EC1289F}" presName="node" presStyleLbl="vennNode1" presStyleIdx="4" presStyleCnt="6" custScaleX="104008" custScaleY="112322" custRadScaleRad="75587" custRadScaleInc="860">
        <dgm:presLayoutVars>
          <dgm:bulletEnabled val="1"/>
        </dgm:presLayoutVars>
      </dgm:prSet>
      <dgm:spPr/>
      <dgm:t>
        <a:bodyPr/>
        <a:lstStyle/>
        <a:p>
          <a:endParaRPr lang="en-IE"/>
        </a:p>
      </dgm:t>
    </dgm:pt>
    <dgm:pt modelId="{8F23360E-F4E9-44DD-BA6B-551912EDBBCB}" type="pres">
      <dgm:prSet presAssocID="{9D517BDC-AD3E-4FBB-A3C9-F8CF733C6F3E}" presName="node" presStyleLbl="vennNode1" presStyleIdx="5" presStyleCnt="6" custScaleX="106490" custScaleY="109205" custRadScaleRad="76069" custRadScaleInc="919">
        <dgm:presLayoutVars>
          <dgm:bulletEnabled val="1"/>
        </dgm:presLayoutVars>
      </dgm:prSet>
      <dgm:spPr/>
      <dgm:t>
        <a:bodyPr/>
        <a:lstStyle/>
        <a:p>
          <a:endParaRPr lang="en-IE"/>
        </a:p>
      </dgm:t>
    </dgm:pt>
  </dgm:ptLst>
  <dgm:cxnLst>
    <dgm:cxn modelId="{D91CE412-1453-4B4B-9A7A-6F06B0DB0977}" srcId="{A95D4C82-ED25-41FF-A88D-5C8C7CD56E38}" destId="{9D517BDC-AD3E-4FBB-A3C9-F8CF733C6F3E}" srcOrd="4" destOrd="0" parTransId="{0B69C9D3-475A-49FD-8F68-5EE0108064D9}" sibTransId="{EFB0B416-3D99-4D05-96F2-AB44814D7594}"/>
    <dgm:cxn modelId="{F9D0532C-1659-41B9-A963-0F2B83B0C5F6}" srcId="{01ABA581-4674-4325-9870-74D68DE97B1C}" destId="{A95D4C82-ED25-41FF-A88D-5C8C7CD56E38}" srcOrd="0" destOrd="0" parTransId="{AD6F17CE-7743-423C-A76C-C639F60D5639}" sibTransId="{EA080C56-9EEB-4112-88B4-BD0CF1BC34E7}"/>
    <dgm:cxn modelId="{F45EBA92-6A86-46BA-A4FC-088153B83D75}" srcId="{A95D4C82-ED25-41FF-A88D-5C8C7CD56E38}" destId="{4F07F82A-8AA8-43C2-86AF-2D7B6EC1289F}" srcOrd="3" destOrd="0" parTransId="{80A71B23-1060-4D1E-85C7-3E5DBE05C362}" sibTransId="{DA780032-4592-4DF0-BF06-94D049E212C2}"/>
    <dgm:cxn modelId="{3533317C-2B07-43EA-811E-BADE99822D5F}" type="presOf" srcId="{01ABA581-4674-4325-9870-74D68DE97B1C}" destId="{676E61EE-7D42-4D6D-A0D2-13BABF49C7CC}" srcOrd="0" destOrd="0" presId="urn:microsoft.com/office/officeart/2005/8/layout/radial3"/>
    <dgm:cxn modelId="{BA28900D-835B-45F7-B2CC-20300BD6C1AA}" type="presOf" srcId="{4F07F82A-8AA8-43C2-86AF-2D7B6EC1289F}" destId="{4848AE02-64A3-47A0-8BB5-B27F869D526B}" srcOrd="0" destOrd="0" presId="urn:microsoft.com/office/officeart/2005/8/layout/radial3"/>
    <dgm:cxn modelId="{B3558B30-58FC-4026-8B06-73C2540BB5F2}" srcId="{A95D4C82-ED25-41FF-A88D-5C8C7CD56E38}" destId="{1E35F952-C847-47DC-8370-6E67D8FD359B}" srcOrd="0" destOrd="0" parTransId="{50CCD685-25A8-484B-9705-D76F7C1126EC}" sibTransId="{7C8A1D33-6102-43DB-8819-C7D3F5BDAEBE}"/>
    <dgm:cxn modelId="{711089F1-07B4-4D66-AB57-089C9B76F410}" type="presOf" srcId="{1E35F952-C847-47DC-8370-6E67D8FD359B}" destId="{1E638E11-DE99-467C-AE94-01626A64FE74}" srcOrd="0" destOrd="0" presId="urn:microsoft.com/office/officeart/2005/8/layout/radial3"/>
    <dgm:cxn modelId="{57A387B6-8A8B-403F-B096-9B6EE788FBCF}" srcId="{A95D4C82-ED25-41FF-A88D-5C8C7CD56E38}" destId="{462DC233-5787-4EAF-9A55-D8EF52FC5AC9}" srcOrd="1" destOrd="0" parTransId="{2886C215-02B9-4937-B3CF-39F844CBB291}" sibTransId="{8C90D870-9692-4562-B558-C887EB9718CF}"/>
    <dgm:cxn modelId="{86A37F83-2F5A-46C3-9896-E532A93F24D4}" type="presOf" srcId="{9D517BDC-AD3E-4FBB-A3C9-F8CF733C6F3E}" destId="{8F23360E-F4E9-44DD-BA6B-551912EDBBCB}" srcOrd="0" destOrd="0" presId="urn:microsoft.com/office/officeart/2005/8/layout/radial3"/>
    <dgm:cxn modelId="{FF9A5482-7506-4967-A30E-F2E0E1CABC20}" type="presOf" srcId="{462DC233-5787-4EAF-9A55-D8EF52FC5AC9}" destId="{DA6152D2-507F-471B-A420-1607EF1E6034}" srcOrd="0" destOrd="0" presId="urn:microsoft.com/office/officeart/2005/8/layout/radial3"/>
    <dgm:cxn modelId="{35F1BA63-AB40-4769-B814-4A73668193FF}" type="presOf" srcId="{A95D4C82-ED25-41FF-A88D-5C8C7CD56E38}" destId="{3A7658DB-D5A7-41CF-9EBF-FB0A7959CDCD}" srcOrd="0" destOrd="0" presId="urn:microsoft.com/office/officeart/2005/8/layout/radial3"/>
    <dgm:cxn modelId="{9C194905-220A-439F-A45E-8A21FEB58FD6}" type="presOf" srcId="{655AEE54-661D-41DB-A632-7E619FCEC10A}" destId="{49838F4C-2E09-467F-8A6E-BEA026DC7F37}" srcOrd="0" destOrd="0" presId="urn:microsoft.com/office/officeart/2005/8/layout/radial3"/>
    <dgm:cxn modelId="{36675B67-6DCC-4C01-ACE0-C53E7057782E}" srcId="{A95D4C82-ED25-41FF-A88D-5C8C7CD56E38}" destId="{655AEE54-661D-41DB-A632-7E619FCEC10A}" srcOrd="2" destOrd="0" parTransId="{4C1A726B-A4FF-47E6-B4A3-45A1C3A0ACA5}" sibTransId="{AA1025E7-6E87-4CF8-ACE1-327ACD2EA614}"/>
    <dgm:cxn modelId="{43D40E29-1F75-4B17-B28B-E5833BD4E7F9}" type="presParOf" srcId="{676E61EE-7D42-4D6D-A0D2-13BABF49C7CC}" destId="{B9AC76E4-4B23-4CAC-9F75-A5B0BE50C9D3}" srcOrd="0" destOrd="0" presId="urn:microsoft.com/office/officeart/2005/8/layout/radial3"/>
    <dgm:cxn modelId="{628365CC-A2E1-4AC9-BF43-66FD2D0DD3B6}" type="presParOf" srcId="{B9AC76E4-4B23-4CAC-9F75-A5B0BE50C9D3}" destId="{3A7658DB-D5A7-41CF-9EBF-FB0A7959CDCD}" srcOrd="0" destOrd="0" presId="urn:microsoft.com/office/officeart/2005/8/layout/radial3"/>
    <dgm:cxn modelId="{B826866D-B021-4BCF-B33A-942AA8EE07BD}" type="presParOf" srcId="{B9AC76E4-4B23-4CAC-9F75-A5B0BE50C9D3}" destId="{1E638E11-DE99-467C-AE94-01626A64FE74}" srcOrd="1" destOrd="0" presId="urn:microsoft.com/office/officeart/2005/8/layout/radial3"/>
    <dgm:cxn modelId="{479F255E-A1CC-4DD8-964A-300F8741C4D1}" type="presParOf" srcId="{B9AC76E4-4B23-4CAC-9F75-A5B0BE50C9D3}" destId="{DA6152D2-507F-471B-A420-1607EF1E6034}" srcOrd="2" destOrd="0" presId="urn:microsoft.com/office/officeart/2005/8/layout/radial3"/>
    <dgm:cxn modelId="{BC3EB0B1-DBB4-4F54-B138-8B77AD072385}" type="presParOf" srcId="{B9AC76E4-4B23-4CAC-9F75-A5B0BE50C9D3}" destId="{49838F4C-2E09-467F-8A6E-BEA026DC7F37}" srcOrd="3" destOrd="0" presId="urn:microsoft.com/office/officeart/2005/8/layout/radial3"/>
    <dgm:cxn modelId="{1164F450-7D22-4E20-9968-DD08498FEC3D}" type="presParOf" srcId="{B9AC76E4-4B23-4CAC-9F75-A5B0BE50C9D3}" destId="{4848AE02-64A3-47A0-8BB5-B27F869D526B}" srcOrd="4" destOrd="0" presId="urn:microsoft.com/office/officeart/2005/8/layout/radial3"/>
    <dgm:cxn modelId="{5CD85287-BE1A-42EE-AB90-7E79BDB870EF}" type="presParOf" srcId="{B9AC76E4-4B23-4CAC-9F75-A5B0BE50C9D3}" destId="{8F23360E-F4E9-44DD-BA6B-551912EDBBCB}"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716E2F-D0B3-4256-A2F3-882047567DA4}" type="doc">
      <dgm:prSet loTypeId="urn:microsoft.com/office/officeart/2005/8/layout/matrix3" loCatId="matrix" qsTypeId="urn:microsoft.com/office/officeart/2005/8/quickstyle/simple5" qsCatId="simple" csTypeId="urn:microsoft.com/office/officeart/2005/8/colors/accent1_2" csCatId="accent1" phldr="1"/>
      <dgm:spPr/>
      <dgm:t>
        <a:bodyPr/>
        <a:lstStyle/>
        <a:p>
          <a:endParaRPr lang="en-IE"/>
        </a:p>
      </dgm:t>
    </dgm:pt>
    <dgm:pt modelId="{BA7C1481-EDE8-4784-AB03-52916A9D73B9}">
      <dgm:prSet phldrT="[Text]" custT="1"/>
      <dgm:spPr/>
      <dgm:t>
        <a:bodyPr/>
        <a:lstStyle/>
        <a:p>
          <a:r>
            <a:rPr lang="en-IE" sz="2300" dirty="0"/>
            <a:t>PERSON CENTREDNESS </a:t>
          </a:r>
        </a:p>
      </dgm:t>
    </dgm:pt>
    <dgm:pt modelId="{80CE2D54-482C-4096-B61E-37F07A0A2EDD}" type="parTrans" cxnId="{044D2F3C-0032-4609-BBB4-E8CF36154FCE}">
      <dgm:prSet/>
      <dgm:spPr/>
      <dgm:t>
        <a:bodyPr/>
        <a:lstStyle/>
        <a:p>
          <a:endParaRPr lang="en-IE"/>
        </a:p>
      </dgm:t>
    </dgm:pt>
    <dgm:pt modelId="{A6617140-43B3-4CCA-9EA2-1D5C9F924286}" type="sibTrans" cxnId="{044D2F3C-0032-4609-BBB4-E8CF36154FCE}">
      <dgm:prSet/>
      <dgm:spPr/>
      <dgm:t>
        <a:bodyPr/>
        <a:lstStyle/>
        <a:p>
          <a:endParaRPr lang="en-IE"/>
        </a:p>
      </dgm:t>
    </dgm:pt>
    <dgm:pt modelId="{351F86EE-D957-452C-8F80-3C3BDBE8EDE1}">
      <dgm:prSet phldrT="[Text]" custT="1"/>
      <dgm:spPr/>
      <dgm:t>
        <a:bodyPr/>
        <a:lstStyle/>
        <a:p>
          <a:r>
            <a:rPr lang="en-IE" sz="2300" dirty="0"/>
            <a:t>WITNESS OBSERVER</a:t>
          </a:r>
        </a:p>
      </dgm:t>
    </dgm:pt>
    <dgm:pt modelId="{9880C64A-4708-40C3-A446-39F7B4B4C96E}" type="parTrans" cxnId="{A49D93B0-F8FC-4C75-9B13-4E430614AE1B}">
      <dgm:prSet/>
      <dgm:spPr/>
      <dgm:t>
        <a:bodyPr/>
        <a:lstStyle/>
        <a:p>
          <a:endParaRPr lang="en-IE"/>
        </a:p>
      </dgm:t>
    </dgm:pt>
    <dgm:pt modelId="{F86B53F3-7BF6-48B2-83BF-9156EF7DE703}" type="sibTrans" cxnId="{A49D93B0-F8FC-4C75-9B13-4E430614AE1B}">
      <dgm:prSet/>
      <dgm:spPr/>
      <dgm:t>
        <a:bodyPr/>
        <a:lstStyle/>
        <a:p>
          <a:endParaRPr lang="en-IE"/>
        </a:p>
      </dgm:t>
    </dgm:pt>
    <dgm:pt modelId="{5D5D1E72-F120-4D9A-A5A4-E6F1E35353C2}">
      <dgm:prSet phldrT="[Text]" custT="1"/>
      <dgm:spPr/>
      <dgm:t>
        <a:bodyPr/>
        <a:lstStyle/>
        <a:p>
          <a:r>
            <a:rPr lang="en-IE" sz="2300"/>
            <a:t>RIGHTS </a:t>
          </a:r>
          <a:r>
            <a:rPr lang="en-IE" sz="2300" smtClean="0"/>
            <a:t>BASED </a:t>
          </a:r>
          <a:r>
            <a:rPr lang="en-IE" sz="2300" dirty="0"/>
            <a:t>APPROACH</a:t>
          </a:r>
        </a:p>
      </dgm:t>
    </dgm:pt>
    <dgm:pt modelId="{2AFCE9BD-65AB-474B-9A87-C3DD24608A5E}" type="parTrans" cxnId="{06CE0575-3996-4D57-8B3B-1C2D05D7E925}">
      <dgm:prSet/>
      <dgm:spPr/>
      <dgm:t>
        <a:bodyPr/>
        <a:lstStyle/>
        <a:p>
          <a:endParaRPr lang="en-IE"/>
        </a:p>
      </dgm:t>
    </dgm:pt>
    <dgm:pt modelId="{4FA78BE1-DA50-4C11-A4B5-F7B597077C9F}" type="sibTrans" cxnId="{06CE0575-3996-4D57-8B3B-1C2D05D7E925}">
      <dgm:prSet/>
      <dgm:spPr/>
      <dgm:t>
        <a:bodyPr/>
        <a:lstStyle/>
        <a:p>
          <a:endParaRPr lang="en-IE"/>
        </a:p>
      </dgm:t>
    </dgm:pt>
    <dgm:pt modelId="{A033C3C1-5412-4A51-85AC-E741ED5CA21F}">
      <dgm:prSet phldrT="[Text]" custT="1"/>
      <dgm:spPr/>
      <dgm:t>
        <a:bodyPr/>
        <a:lstStyle/>
        <a:p>
          <a:r>
            <a:rPr lang="en-IE" sz="2300" dirty="0"/>
            <a:t>ORDINARY LIFE PRINCIPLES  </a:t>
          </a:r>
          <a:r>
            <a:rPr lang="en-IE" sz="2300" dirty="0" smtClean="0"/>
            <a:t>           </a:t>
          </a:r>
          <a:r>
            <a:rPr lang="en-IE" sz="1600" dirty="0" smtClean="0"/>
            <a:t>Eight </a:t>
          </a:r>
          <a:r>
            <a:rPr lang="en-IE" sz="1600" dirty="0"/>
            <a:t>Quality of Life Domains</a:t>
          </a:r>
        </a:p>
      </dgm:t>
    </dgm:pt>
    <dgm:pt modelId="{B75ED982-0282-49F8-8AD3-A4C975F228E4}" type="parTrans" cxnId="{FD45572F-802B-4C3E-BDC6-E64AA8C8C0ED}">
      <dgm:prSet/>
      <dgm:spPr/>
      <dgm:t>
        <a:bodyPr/>
        <a:lstStyle/>
        <a:p>
          <a:endParaRPr lang="en-IE"/>
        </a:p>
      </dgm:t>
    </dgm:pt>
    <dgm:pt modelId="{386895E7-4ADC-4AC2-A052-630AE84F5FE1}" type="sibTrans" cxnId="{FD45572F-802B-4C3E-BDC6-E64AA8C8C0ED}">
      <dgm:prSet/>
      <dgm:spPr/>
      <dgm:t>
        <a:bodyPr/>
        <a:lstStyle/>
        <a:p>
          <a:endParaRPr lang="en-IE"/>
        </a:p>
      </dgm:t>
    </dgm:pt>
    <dgm:pt modelId="{694499F4-104A-46DA-8ED7-F0F92597112C}" type="pres">
      <dgm:prSet presAssocID="{44716E2F-D0B3-4256-A2F3-882047567DA4}" presName="matrix" presStyleCnt="0">
        <dgm:presLayoutVars>
          <dgm:chMax val="1"/>
          <dgm:dir/>
          <dgm:resizeHandles val="exact"/>
        </dgm:presLayoutVars>
      </dgm:prSet>
      <dgm:spPr/>
      <dgm:t>
        <a:bodyPr/>
        <a:lstStyle/>
        <a:p>
          <a:endParaRPr lang="en-IE"/>
        </a:p>
      </dgm:t>
    </dgm:pt>
    <dgm:pt modelId="{ED7756D2-030A-4039-AEC7-6F42B0423635}" type="pres">
      <dgm:prSet presAssocID="{44716E2F-D0B3-4256-A2F3-882047567DA4}" presName="diamond" presStyleLbl="bgShp" presStyleIdx="0" presStyleCnt="1" custAng="0" custScaleX="12888" custScaleY="14233" custLinFactNeighborX="21121" custLinFactNeighborY="19336"/>
      <dgm:spPr/>
    </dgm:pt>
    <dgm:pt modelId="{B6D37FC9-CAC8-4988-85F4-94FF0542EFD6}" type="pres">
      <dgm:prSet presAssocID="{44716E2F-D0B3-4256-A2F3-882047567DA4}" presName="quad1" presStyleLbl="node1" presStyleIdx="0" presStyleCnt="4" custScaleX="166840" custScaleY="83170" custLinFactNeighborX="-42795" custLinFactNeighborY="10306">
        <dgm:presLayoutVars>
          <dgm:chMax val="0"/>
          <dgm:chPref val="0"/>
          <dgm:bulletEnabled val="1"/>
        </dgm:presLayoutVars>
      </dgm:prSet>
      <dgm:spPr/>
      <dgm:t>
        <a:bodyPr/>
        <a:lstStyle/>
        <a:p>
          <a:endParaRPr lang="en-IE"/>
        </a:p>
      </dgm:t>
    </dgm:pt>
    <dgm:pt modelId="{09087034-6567-4F64-8C6F-50E599D84CA4}" type="pres">
      <dgm:prSet presAssocID="{44716E2F-D0B3-4256-A2F3-882047567DA4}" presName="quad2" presStyleLbl="node1" presStyleIdx="1" presStyleCnt="4" custScaleX="167180" custScaleY="83187" custLinFactNeighborX="35079" custLinFactNeighborY="8763">
        <dgm:presLayoutVars>
          <dgm:chMax val="0"/>
          <dgm:chPref val="0"/>
          <dgm:bulletEnabled val="1"/>
        </dgm:presLayoutVars>
      </dgm:prSet>
      <dgm:spPr/>
      <dgm:t>
        <a:bodyPr/>
        <a:lstStyle/>
        <a:p>
          <a:endParaRPr lang="en-IE"/>
        </a:p>
      </dgm:t>
    </dgm:pt>
    <dgm:pt modelId="{9DF93F65-11AC-420D-BFD5-E330EF872F6B}" type="pres">
      <dgm:prSet presAssocID="{44716E2F-D0B3-4256-A2F3-882047567DA4}" presName="quad3" presStyleLbl="node1" presStyleIdx="2" presStyleCnt="4" custScaleX="167509" custScaleY="85114" custLinFactNeighborX="-43486" custLinFactNeighborY="1234">
        <dgm:presLayoutVars>
          <dgm:chMax val="0"/>
          <dgm:chPref val="0"/>
          <dgm:bulletEnabled val="1"/>
        </dgm:presLayoutVars>
      </dgm:prSet>
      <dgm:spPr/>
      <dgm:t>
        <a:bodyPr/>
        <a:lstStyle/>
        <a:p>
          <a:endParaRPr lang="en-IE"/>
        </a:p>
      </dgm:t>
    </dgm:pt>
    <dgm:pt modelId="{732A17B9-B136-4269-89AB-89263247A558}" type="pres">
      <dgm:prSet presAssocID="{44716E2F-D0B3-4256-A2F3-882047567DA4}" presName="quad4" presStyleLbl="node1" presStyleIdx="3" presStyleCnt="4" custScaleX="164458" custScaleY="88432" custLinFactNeighborX="35051" custLinFactNeighborY="1234">
        <dgm:presLayoutVars>
          <dgm:chMax val="0"/>
          <dgm:chPref val="0"/>
          <dgm:bulletEnabled val="1"/>
        </dgm:presLayoutVars>
      </dgm:prSet>
      <dgm:spPr/>
      <dgm:t>
        <a:bodyPr/>
        <a:lstStyle/>
        <a:p>
          <a:endParaRPr lang="en-IE"/>
        </a:p>
      </dgm:t>
    </dgm:pt>
  </dgm:ptLst>
  <dgm:cxnLst>
    <dgm:cxn modelId="{044D2F3C-0032-4609-BBB4-E8CF36154FCE}" srcId="{44716E2F-D0B3-4256-A2F3-882047567DA4}" destId="{BA7C1481-EDE8-4784-AB03-52916A9D73B9}" srcOrd="0" destOrd="0" parTransId="{80CE2D54-482C-4096-B61E-37F07A0A2EDD}" sibTransId="{A6617140-43B3-4CCA-9EA2-1D5C9F924286}"/>
    <dgm:cxn modelId="{A49D93B0-F8FC-4C75-9B13-4E430614AE1B}" srcId="{44716E2F-D0B3-4256-A2F3-882047567DA4}" destId="{351F86EE-D957-452C-8F80-3C3BDBE8EDE1}" srcOrd="1" destOrd="0" parTransId="{9880C64A-4708-40C3-A446-39F7B4B4C96E}" sibTransId="{F86B53F3-7BF6-48B2-83BF-9156EF7DE703}"/>
    <dgm:cxn modelId="{FE766F64-2968-4002-887A-007785DC8F9B}" type="presOf" srcId="{44716E2F-D0B3-4256-A2F3-882047567DA4}" destId="{694499F4-104A-46DA-8ED7-F0F92597112C}" srcOrd="0" destOrd="0" presId="urn:microsoft.com/office/officeart/2005/8/layout/matrix3"/>
    <dgm:cxn modelId="{0D792A64-6634-4B0A-B403-B6F557789730}" type="presOf" srcId="{BA7C1481-EDE8-4784-AB03-52916A9D73B9}" destId="{B6D37FC9-CAC8-4988-85F4-94FF0542EFD6}" srcOrd="0" destOrd="0" presId="urn:microsoft.com/office/officeart/2005/8/layout/matrix3"/>
    <dgm:cxn modelId="{C66DB6D6-5EC1-4099-A84D-F64B9F067C1C}" type="presOf" srcId="{A033C3C1-5412-4A51-85AC-E741ED5CA21F}" destId="{732A17B9-B136-4269-89AB-89263247A558}" srcOrd="0" destOrd="0" presId="urn:microsoft.com/office/officeart/2005/8/layout/matrix3"/>
    <dgm:cxn modelId="{FD45572F-802B-4C3E-BDC6-E64AA8C8C0ED}" srcId="{44716E2F-D0B3-4256-A2F3-882047567DA4}" destId="{A033C3C1-5412-4A51-85AC-E741ED5CA21F}" srcOrd="3" destOrd="0" parTransId="{B75ED982-0282-49F8-8AD3-A4C975F228E4}" sibTransId="{386895E7-4ADC-4AC2-A052-630AE84F5FE1}"/>
    <dgm:cxn modelId="{2979917C-6E92-49B3-8F5C-51F0DB4F4F0C}" type="presOf" srcId="{5D5D1E72-F120-4D9A-A5A4-E6F1E35353C2}" destId="{9DF93F65-11AC-420D-BFD5-E330EF872F6B}" srcOrd="0" destOrd="0" presId="urn:microsoft.com/office/officeart/2005/8/layout/matrix3"/>
    <dgm:cxn modelId="{06CE0575-3996-4D57-8B3B-1C2D05D7E925}" srcId="{44716E2F-D0B3-4256-A2F3-882047567DA4}" destId="{5D5D1E72-F120-4D9A-A5A4-E6F1E35353C2}" srcOrd="2" destOrd="0" parTransId="{2AFCE9BD-65AB-474B-9A87-C3DD24608A5E}" sibTransId="{4FA78BE1-DA50-4C11-A4B5-F7B597077C9F}"/>
    <dgm:cxn modelId="{BFD3563E-E301-45C7-ABA9-C865378977A9}" type="presOf" srcId="{351F86EE-D957-452C-8F80-3C3BDBE8EDE1}" destId="{09087034-6567-4F64-8C6F-50E599D84CA4}" srcOrd="0" destOrd="0" presId="urn:microsoft.com/office/officeart/2005/8/layout/matrix3"/>
    <dgm:cxn modelId="{CE4BF81D-D61D-447F-8860-93FEF70811BD}" type="presParOf" srcId="{694499F4-104A-46DA-8ED7-F0F92597112C}" destId="{ED7756D2-030A-4039-AEC7-6F42B0423635}" srcOrd="0" destOrd="0" presId="urn:microsoft.com/office/officeart/2005/8/layout/matrix3"/>
    <dgm:cxn modelId="{9A5D8018-792F-4A56-80E7-FD0B18DA42FB}" type="presParOf" srcId="{694499F4-104A-46DA-8ED7-F0F92597112C}" destId="{B6D37FC9-CAC8-4988-85F4-94FF0542EFD6}" srcOrd="1" destOrd="0" presId="urn:microsoft.com/office/officeart/2005/8/layout/matrix3"/>
    <dgm:cxn modelId="{CBBC14DA-C8DA-48BD-8F49-92D5560A4C68}" type="presParOf" srcId="{694499F4-104A-46DA-8ED7-F0F92597112C}" destId="{09087034-6567-4F64-8C6F-50E599D84CA4}" srcOrd="2" destOrd="0" presId="urn:microsoft.com/office/officeart/2005/8/layout/matrix3"/>
    <dgm:cxn modelId="{C660C9AF-BE89-4386-8327-B3ED22F65608}" type="presParOf" srcId="{694499F4-104A-46DA-8ED7-F0F92597112C}" destId="{9DF93F65-11AC-420D-BFD5-E330EF872F6B}" srcOrd="3" destOrd="0" presId="urn:microsoft.com/office/officeart/2005/8/layout/matrix3"/>
    <dgm:cxn modelId="{062607D8-82CA-4238-A29B-B1FBEA329725}" type="presParOf" srcId="{694499F4-104A-46DA-8ED7-F0F92597112C}" destId="{732A17B9-B136-4269-89AB-89263247A558}" srcOrd="4" destOrd="0" presId="urn:microsoft.com/office/officeart/2005/8/layout/matrix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7DBA9A-2433-407C-8FDC-6D09D3303681}" type="doc">
      <dgm:prSet loTypeId="urn:microsoft.com/office/officeart/2005/8/layout/arrow2" loCatId="process" qsTypeId="urn:microsoft.com/office/officeart/2005/8/quickstyle/simple1#1" qsCatId="simple" csTypeId="urn:microsoft.com/office/officeart/2005/8/colors/accent1_2#1" csCatId="accent1" phldr="1"/>
      <dgm:spPr/>
    </dgm:pt>
    <dgm:pt modelId="{B39C13B1-C4E1-4670-9158-4503E45424FB}">
      <dgm:prSet phldrT="[Text]" custT="1"/>
      <dgm:spPr/>
      <dgm:t>
        <a:bodyPr/>
        <a:lstStyle/>
        <a:p>
          <a:r>
            <a:rPr lang="en-IE" sz="1050" b="1" dirty="0" smtClean="0"/>
            <a:t>PROVIDE INFORMATION</a:t>
          </a:r>
          <a:endParaRPr lang="en-IE" sz="1050" b="1" dirty="0"/>
        </a:p>
      </dgm:t>
    </dgm:pt>
    <dgm:pt modelId="{9A61363B-B790-42DA-AD81-57A3FF339B4D}" type="parTrans" cxnId="{87A3E8B4-0E06-490C-96C6-D48DA689D475}">
      <dgm:prSet/>
      <dgm:spPr/>
      <dgm:t>
        <a:bodyPr/>
        <a:lstStyle/>
        <a:p>
          <a:endParaRPr lang="en-IE"/>
        </a:p>
      </dgm:t>
    </dgm:pt>
    <dgm:pt modelId="{7C0C939E-5E1F-422B-8E85-CA4431F4ECEE}" type="sibTrans" cxnId="{87A3E8B4-0E06-490C-96C6-D48DA689D475}">
      <dgm:prSet/>
      <dgm:spPr/>
      <dgm:t>
        <a:bodyPr/>
        <a:lstStyle/>
        <a:p>
          <a:endParaRPr lang="en-IE"/>
        </a:p>
      </dgm:t>
    </dgm:pt>
    <dgm:pt modelId="{44865424-382C-4A36-9EA9-F4D45AE8D499}">
      <dgm:prSet phldrT="[Text]" custT="1"/>
      <dgm:spPr/>
      <dgm:t>
        <a:bodyPr/>
        <a:lstStyle/>
        <a:p>
          <a:r>
            <a:rPr lang="en-IE" sz="1200" b="1" dirty="0" smtClean="0"/>
            <a:t>ASSIST WITH ACTIONS</a:t>
          </a:r>
          <a:endParaRPr lang="en-IE" sz="1200" b="1" dirty="0"/>
        </a:p>
      </dgm:t>
    </dgm:pt>
    <dgm:pt modelId="{707B0E06-D4F5-46AE-99B3-34EAD9DCFD41}" type="parTrans" cxnId="{335F1B6B-84EF-4F6E-8430-D533932D97E1}">
      <dgm:prSet/>
      <dgm:spPr/>
      <dgm:t>
        <a:bodyPr/>
        <a:lstStyle/>
        <a:p>
          <a:endParaRPr lang="en-IE"/>
        </a:p>
      </dgm:t>
    </dgm:pt>
    <dgm:pt modelId="{363AEE70-B51D-4ED5-9818-C486AA6A7E50}" type="sibTrans" cxnId="{335F1B6B-84EF-4F6E-8430-D533932D97E1}">
      <dgm:prSet/>
      <dgm:spPr/>
      <dgm:t>
        <a:bodyPr/>
        <a:lstStyle/>
        <a:p>
          <a:endParaRPr lang="en-IE"/>
        </a:p>
      </dgm:t>
    </dgm:pt>
    <dgm:pt modelId="{4436BA60-86FE-4F80-A18A-0FBC05B02009}">
      <dgm:prSet phldrT="[Text]" custT="1"/>
      <dgm:spPr/>
      <dgm:t>
        <a:bodyPr/>
        <a:lstStyle/>
        <a:p>
          <a:r>
            <a:rPr lang="en-IE" sz="1200" b="1" dirty="0" smtClean="0"/>
            <a:t>SUPPORTING SELF ADVOCACY</a:t>
          </a:r>
          <a:endParaRPr lang="en-IE" sz="1200" b="1" dirty="0"/>
        </a:p>
      </dgm:t>
    </dgm:pt>
    <dgm:pt modelId="{D7DE37CB-9783-44EC-B884-9DF35B8884BA}" type="parTrans" cxnId="{08DF9520-EC25-49D5-B001-B4A96297A11B}">
      <dgm:prSet/>
      <dgm:spPr/>
      <dgm:t>
        <a:bodyPr/>
        <a:lstStyle/>
        <a:p>
          <a:endParaRPr lang="en-IE"/>
        </a:p>
      </dgm:t>
    </dgm:pt>
    <dgm:pt modelId="{C26BA9FC-A105-4E3E-9B6B-411CD17F346B}" type="sibTrans" cxnId="{08DF9520-EC25-49D5-B001-B4A96297A11B}">
      <dgm:prSet/>
      <dgm:spPr/>
      <dgm:t>
        <a:bodyPr/>
        <a:lstStyle/>
        <a:p>
          <a:endParaRPr lang="en-IE"/>
        </a:p>
      </dgm:t>
    </dgm:pt>
    <dgm:pt modelId="{6D218231-7CDB-4C90-83D3-EC273A3B422C}" type="pres">
      <dgm:prSet presAssocID="{C87DBA9A-2433-407C-8FDC-6D09D3303681}" presName="arrowDiagram" presStyleCnt="0">
        <dgm:presLayoutVars>
          <dgm:chMax val="5"/>
          <dgm:dir/>
          <dgm:resizeHandles val="exact"/>
        </dgm:presLayoutVars>
      </dgm:prSet>
      <dgm:spPr/>
    </dgm:pt>
    <dgm:pt modelId="{5C266915-54C3-44C6-A888-E79F4CA6C860}" type="pres">
      <dgm:prSet presAssocID="{C87DBA9A-2433-407C-8FDC-6D09D3303681}" presName="arrow" presStyleLbl="bgShp" presStyleIdx="0" presStyleCnt="1" custLinFactNeighborX="-1903" custLinFactNeighborY="1004"/>
      <dgm:spPr/>
    </dgm:pt>
    <dgm:pt modelId="{17A6FCDF-4D52-431F-9E0E-DCC33202F554}" type="pres">
      <dgm:prSet presAssocID="{C87DBA9A-2433-407C-8FDC-6D09D3303681}" presName="arrowDiagram3" presStyleCnt="0"/>
      <dgm:spPr/>
    </dgm:pt>
    <dgm:pt modelId="{F578F693-DBD6-4025-B86D-EDDE7D927D29}" type="pres">
      <dgm:prSet presAssocID="{B39C13B1-C4E1-4670-9158-4503E45424FB}" presName="bullet3a" presStyleLbl="node1" presStyleIdx="0" presStyleCnt="3"/>
      <dgm:spPr/>
    </dgm:pt>
    <dgm:pt modelId="{89F84F0B-C248-4DD4-9C54-A16FEAC46AFD}" type="pres">
      <dgm:prSet presAssocID="{B39C13B1-C4E1-4670-9158-4503E45424FB}" presName="textBox3a" presStyleLbl="revTx" presStyleIdx="0" presStyleCnt="3" custScaleX="108392" custLinFactNeighborX="8082" custLinFactNeighborY="5465">
        <dgm:presLayoutVars>
          <dgm:bulletEnabled val="1"/>
        </dgm:presLayoutVars>
      </dgm:prSet>
      <dgm:spPr/>
      <dgm:t>
        <a:bodyPr/>
        <a:lstStyle/>
        <a:p>
          <a:endParaRPr lang="en-IE"/>
        </a:p>
      </dgm:t>
    </dgm:pt>
    <dgm:pt modelId="{891C51BA-4615-4FAC-B0C1-31918C8EB426}" type="pres">
      <dgm:prSet presAssocID="{44865424-382C-4A36-9EA9-F4D45AE8D499}" presName="bullet3b" presStyleLbl="node1" presStyleIdx="1" presStyleCnt="3"/>
      <dgm:spPr/>
    </dgm:pt>
    <dgm:pt modelId="{18EA953B-F05E-44FB-97D6-6D7D416FC575}" type="pres">
      <dgm:prSet presAssocID="{44865424-382C-4A36-9EA9-F4D45AE8D499}" presName="textBox3b" presStyleLbl="revTx" presStyleIdx="1" presStyleCnt="3" custAng="10800000" custFlipVert="1" custScaleX="129545" custScaleY="33928" custLinFactNeighborX="7814" custLinFactNeighborY="-23357">
        <dgm:presLayoutVars>
          <dgm:bulletEnabled val="1"/>
        </dgm:presLayoutVars>
      </dgm:prSet>
      <dgm:spPr/>
      <dgm:t>
        <a:bodyPr/>
        <a:lstStyle/>
        <a:p>
          <a:endParaRPr lang="en-IE"/>
        </a:p>
      </dgm:t>
    </dgm:pt>
    <dgm:pt modelId="{A2E6D094-463F-49A1-8F99-671C66F7A933}" type="pres">
      <dgm:prSet presAssocID="{4436BA60-86FE-4F80-A18A-0FBC05B02009}" presName="bullet3c" presStyleLbl="node1" presStyleIdx="2" presStyleCnt="3" custLinFactNeighborX="5350" custLinFactNeighborY="-23862"/>
      <dgm:spPr/>
    </dgm:pt>
    <dgm:pt modelId="{264427FE-DBB6-474D-AE28-B7345FEA727E}" type="pres">
      <dgm:prSet presAssocID="{4436BA60-86FE-4F80-A18A-0FBC05B02009}" presName="textBox3c" presStyleLbl="revTx" presStyleIdx="2" presStyleCnt="3" custScaleX="116448" custLinFactNeighborX="11131" custLinFactNeighborY="2399">
        <dgm:presLayoutVars>
          <dgm:bulletEnabled val="1"/>
        </dgm:presLayoutVars>
      </dgm:prSet>
      <dgm:spPr/>
      <dgm:t>
        <a:bodyPr/>
        <a:lstStyle/>
        <a:p>
          <a:endParaRPr lang="en-IE"/>
        </a:p>
      </dgm:t>
    </dgm:pt>
  </dgm:ptLst>
  <dgm:cxnLst>
    <dgm:cxn modelId="{B24A20B0-109F-48BC-8B26-8D486B95E718}" type="presOf" srcId="{4436BA60-86FE-4F80-A18A-0FBC05B02009}" destId="{264427FE-DBB6-474D-AE28-B7345FEA727E}" srcOrd="0" destOrd="0" presId="urn:microsoft.com/office/officeart/2005/8/layout/arrow2"/>
    <dgm:cxn modelId="{335F1B6B-84EF-4F6E-8430-D533932D97E1}" srcId="{C87DBA9A-2433-407C-8FDC-6D09D3303681}" destId="{44865424-382C-4A36-9EA9-F4D45AE8D499}" srcOrd="1" destOrd="0" parTransId="{707B0E06-D4F5-46AE-99B3-34EAD9DCFD41}" sibTransId="{363AEE70-B51D-4ED5-9818-C486AA6A7E50}"/>
    <dgm:cxn modelId="{08DF9520-EC25-49D5-B001-B4A96297A11B}" srcId="{C87DBA9A-2433-407C-8FDC-6D09D3303681}" destId="{4436BA60-86FE-4F80-A18A-0FBC05B02009}" srcOrd="2" destOrd="0" parTransId="{D7DE37CB-9783-44EC-B884-9DF35B8884BA}" sibTransId="{C26BA9FC-A105-4E3E-9B6B-411CD17F346B}"/>
    <dgm:cxn modelId="{4BCAE095-9391-40BC-BB31-4AEB185E4879}" type="presOf" srcId="{B39C13B1-C4E1-4670-9158-4503E45424FB}" destId="{89F84F0B-C248-4DD4-9C54-A16FEAC46AFD}" srcOrd="0" destOrd="0" presId="urn:microsoft.com/office/officeart/2005/8/layout/arrow2"/>
    <dgm:cxn modelId="{87A3E8B4-0E06-490C-96C6-D48DA689D475}" srcId="{C87DBA9A-2433-407C-8FDC-6D09D3303681}" destId="{B39C13B1-C4E1-4670-9158-4503E45424FB}" srcOrd="0" destOrd="0" parTransId="{9A61363B-B790-42DA-AD81-57A3FF339B4D}" sibTransId="{7C0C939E-5E1F-422B-8E85-CA4431F4ECEE}"/>
    <dgm:cxn modelId="{2712AA89-6B33-417D-9155-9231A1872C16}" type="presOf" srcId="{C87DBA9A-2433-407C-8FDC-6D09D3303681}" destId="{6D218231-7CDB-4C90-83D3-EC273A3B422C}" srcOrd="0" destOrd="0" presId="urn:microsoft.com/office/officeart/2005/8/layout/arrow2"/>
    <dgm:cxn modelId="{7E153C5C-3431-46FA-B238-3F4625984B1C}" type="presOf" srcId="{44865424-382C-4A36-9EA9-F4D45AE8D499}" destId="{18EA953B-F05E-44FB-97D6-6D7D416FC575}" srcOrd="0" destOrd="0" presId="urn:microsoft.com/office/officeart/2005/8/layout/arrow2"/>
    <dgm:cxn modelId="{C3A61555-D623-414E-B3B9-1E7E7CBFD713}" type="presParOf" srcId="{6D218231-7CDB-4C90-83D3-EC273A3B422C}" destId="{5C266915-54C3-44C6-A888-E79F4CA6C860}" srcOrd="0" destOrd="0" presId="urn:microsoft.com/office/officeart/2005/8/layout/arrow2"/>
    <dgm:cxn modelId="{20E96A28-ECC4-49F2-B181-826B8E2069E8}" type="presParOf" srcId="{6D218231-7CDB-4C90-83D3-EC273A3B422C}" destId="{17A6FCDF-4D52-431F-9E0E-DCC33202F554}" srcOrd="1" destOrd="0" presId="urn:microsoft.com/office/officeart/2005/8/layout/arrow2"/>
    <dgm:cxn modelId="{180F0AAF-0C0F-4B9F-AA6E-A68E897BB55E}" type="presParOf" srcId="{17A6FCDF-4D52-431F-9E0E-DCC33202F554}" destId="{F578F693-DBD6-4025-B86D-EDDE7D927D29}" srcOrd="0" destOrd="0" presId="urn:microsoft.com/office/officeart/2005/8/layout/arrow2"/>
    <dgm:cxn modelId="{26F9FFA2-756E-4ED8-BB3D-69B4BF536689}" type="presParOf" srcId="{17A6FCDF-4D52-431F-9E0E-DCC33202F554}" destId="{89F84F0B-C248-4DD4-9C54-A16FEAC46AFD}" srcOrd="1" destOrd="0" presId="urn:microsoft.com/office/officeart/2005/8/layout/arrow2"/>
    <dgm:cxn modelId="{028B8B93-F4D3-4130-BDC3-3DDEBC4B41D6}" type="presParOf" srcId="{17A6FCDF-4D52-431F-9E0E-DCC33202F554}" destId="{891C51BA-4615-4FAC-B0C1-31918C8EB426}" srcOrd="2" destOrd="0" presId="urn:microsoft.com/office/officeart/2005/8/layout/arrow2"/>
    <dgm:cxn modelId="{7EB6EDD6-352E-49BB-8239-A0F3AE94C988}" type="presParOf" srcId="{17A6FCDF-4D52-431F-9E0E-DCC33202F554}" destId="{18EA953B-F05E-44FB-97D6-6D7D416FC575}" srcOrd="3" destOrd="0" presId="urn:microsoft.com/office/officeart/2005/8/layout/arrow2"/>
    <dgm:cxn modelId="{A7F7C74D-6183-4C7B-B971-7EE10154919E}" type="presParOf" srcId="{17A6FCDF-4D52-431F-9E0E-DCC33202F554}" destId="{A2E6D094-463F-49A1-8F99-671C66F7A933}" srcOrd="4" destOrd="0" presId="urn:microsoft.com/office/officeart/2005/8/layout/arrow2"/>
    <dgm:cxn modelId="{E87A6AFE-4F92-46F9-8999-8033379EED6B}" type="presParOf" srcId="{17A6FCDF-4D52-431F-9E0E-DCC33202F554}" destId="{264427FE-DBB6-474D-AE28-B7345FEA727E}"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503F938-8601-4825-9D91-F722FF6A34B8}" type="slidenum">
              <a:rPr lang="en-IE" smtClean="0"/>
              <a:t>‹#›</a:t>
            </a:fld>
            <a:endParaRPr lang="en-IE"/>
          </a:p>
        </p:txBody>
      </p:sp>
      <p:sp>
        <p:nvSpPr>
          <p:cNvPr id="6" name="Footer Placeholder 5"/>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r>
              <a:rPr lang="en-IE" dirty="0" smtClean="0"/>
              <a:t>22.09.16</a:t>
            </a:r>
            <a:endParaRPr lang="en-IE" dirty="0"/>
          </a:p>
        </p:txBody>
      </p:sp>
      <p:sp>
        <p:nvSpPr>
          <p:cNvPr id="7" name="Header Placeholder 6"/>
          <p:cNvSpPr>
            <a:spLocks noGrp="1"/>
          </p:cNvSpPr>
          <p:nvPr>
            <p:ph type="hdr" sz="quarter"/>
          </p:nvPr>
        </p:nvSpPr>
        <p:spPr>
          <a:xfrm>
            <a:off x="-1" y="0"/>
            <a:ext cx="6797675" cy="496888"/>
          </a:xfrm>
          <a:prstGeom prst="rect">
            <a:avLst/>
          </a:prstGeom>
        </p:spPr>
        <p:txBody>
          <a:bodyPr vert="horz" lIns="91440" tIns="45720" rIns="91440" bIns="45720" rtlCol="0"/>
          <a:lstStyle>
            <a:lvl1pPr algn="l">
              <a:defRPr sz="1200"/>
            </a:lvl1pPr>
          </a:lstStyle>
          <a:p>
            <a:r>
              <a:rPr lang="en-IE" dirty="0" smtClean="0"/>
              <a:t>                                      NATIONAL ADVOCACY SERVICE FOR PEOPLE WITH DISABILITIES</a:t>
            </a:r>
            <a:endParaRPr lang="en-IE" dirty="0"/>
          </a:p>
        </p:txBody>
      </p:sp>
    </p:spTree>
    <p:extLst>
      <p:ext uri="{BB962C8B-B14F-4D97-AF65-F5344CB8AC3E}">
        <p14:creationId xmlns:p14="http://schemas.microsoft.com/office/powerpoint/2010/main" val="3603779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7DC420F-5208-4041-B3F0-204E5DE5140D}" type="datetimeFigureOut">
              <a:rPr lang="en-IE" smtClean="0"/>
              <a:t>07/10/2016</a:t>
            </a:fld>
            <a:endParaRPr lang="en-I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74372A4-63EE-4D8D-8CA9-6C1A2BCF1379}" type="slidenum">
              <a:rPr lang="en-IE" smtClean="0"/>
              <a:t>‹#›</a:t>
            </a:fld>
            <a:endParaRPr lang="en-IE"/>
          </a:p>
        </p:txBody>
      </p:sp>
    </p:spTree>
    <p:extLst>
      <p:ext uri="{BB962C8B-B14F-4D97-AF65-F5344CB8AC3E}">
        <p14:creationId xmlns:p14="http://schemas.microsoft.com/office/powerpoint/2010/main" val="2179101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BE3E6EA4-ADCD-42CC-B938-E68698EC5EB4}" type="slidenum">
              <a:rPr lang="en-IE" smtClean="0">
                <a:solidFill>
                  <a:prstClr val="black"/>
                </a:solidFill>
              </a:rPr>
              <a:pPr/>
              <a:t>1</a:t>
            </a:fld>
            <a:endParaRPr lang="en-IE">
              <a:solidFill>
                <a:prstClr val="black"/>
              </a:solidFill>
            </a:endParaRPr>
          </a:p>
        </p:txBody>
      </p:sp>
    </p:spTree>
    <p:extLst>
      <p:ext uri="{BB962C8B-B14F-4D97-AF65-F5344CB8AC3E}">
        <p14:creationId xmlns:p14="http://schemas.microsoft.com/office/powerpoint/2010/main" val="116582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604" indent="-285617" eaLnBrk="0" hangingPunct="0">
              <a:defRPr>
                <a:solidFill>
                  <a:schemeClr val="tx1"/>
                </a:solidFill>
                <a:latin typeface="Arial" charset="0"/>
              </a:defRPr>
            </a:lvl2pPr>
            <a:lvl3pPr marL="1142468" indent="-228492" eaLnBrk="0" hangingPunct="0">
              <a:defRPr>
                <a:solidFill>
                  <a:schemeClr val="tx1"/>
                </a:solidFill>
                <a:latin typeface="Arial" charset="0"/>
              </a:defRPr>
            </a:lvl3pPr>
            <a:lvl4pPr marL="1599456" indent="-228492" eaLnBrk="0" hangingPunct="0">
              <a:defRPr>
                <a:solidFill>
                  <a:schemeClr val="tx1"/>
                </a:solidFill>
                <a:latin typeface="Arial" charset="0"/>
              </a:defRPr>
            </a:lvl4pPr>
            <a:lvl5pPr marL="2056443" indent="-228492" eaLnBrk="0" hangingPunct="0">
              <a:defRPr>
                <a:solidFill>
                  <a:schemeClr val="tx1"/>
                </a:solidFill>
                <a:latin typeface="Arial" charset="0"/>
              </a:defRPr>
            </a:lvl5pPr>
            <a:lvl6pPr marL="2513430" indent="-228492" eaLnBrk="0" fontAlgn="base" hangingPunct="0">
              <a:spcBef>
                <a:spcPct val="0"/>
              </a:spcBef>
              <a:spcAft>
                <a:spcPct val="0"/>
              </a:spcAft>
              <a:defRPr>
                <a:solidFill>
                  <a:schemeClr val="tx1"/>
                </a:solidFill>
                <a:latin typeface="Arial" charset="0"/>
              </a:defRPr>
            </a:lvl6pPr>
            <a:lvl7pPr marL="2970417" indent="-228492" eaLnBrk="0" fontAlgn="base" hangingPunct="0">
              <a:spcBef>
                <a:spcPct val="0"/>
              </a:spcBef>
              <a:spcAft>
                <a:spcPct val="0"/>
              </a:spcAft>
              <a:defRPr>
                <a:solidFill>
                  <a:schemeClr val="tx1"/>
                </a:solidFill>
                <a:latin typeface="Arial" charset="0"/>
              </a:defRPr>
            </a:lvl7pPr>
            <a:lvl8pPr marL="3427404" indent="-228492" eaLnBrk="0" fontAlgn="base" hangingPunct="0">
              <a:spcBef>
                <a:spcPct val="0"/>
              </a:spcBef>
              <a:spcAft>
                <a:spcPct val="0"/>
              </a:spcAft>
              <a:defRPr>
                <a:solidFill>
                  <a:schemeClr val="tx1"/>
                </a:solidFill>
                <a:latin typeface="Arial" charset="0"/>
              </a:defRPr>
            </a:lvl8pPr>
            <a:lvl9pPr marL="3884394" indent="-228492" eaLnBrk="0" fontAlgn="base" hangingPunct="0">
              <a:spcBef>
                <a:spcPct val="0"/>
              </a:spcBef>
              <a:spcAft>
                <a:spcPct val="0"/>
              </a:spcAft>
              <a:defRPr>
                <a:solidFill>
                  <a:schemeClr val="tx1"/>
                </a:solidFill>
                <a:latin typeface="Arial" charset="0"/>
              </a:defRPr>
            </a:lvl9pPr>
          </a:lstStyle>
          <a:p>
            <a:pPr eaLnBrk="1" hangingPunct="1"/>
            <a:fld id="{43E26777-F4BC-4A84-94E3-3FBBD4BF0791}" type="slidenum">
              <a:rPr lang="en-IE" smtClean="0">
                <a:solidFill>
                  <a:prstClr val="black"/>
                </a:solidFill>
              </a:rPr>
              <a:pPr eaLnBrk="1" hangingPunct="1"/>
              <a:t>2</a:t>
            </a:fld>
            <a:endParaRPr lang="en-IE" dirty="0"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 name="Shape 45"/>
          <p:cNvSpPr txBox="1">
            <a:spLocks noGrp="1"/>
          </p:cNvSpPr>
          <p:nvPr>
            <p:ph type="body" idx="1"/>
          </p:nvPr>
        </p:nvSpPr>
        <p:spPr>
          <a:xfrm>
            <a:off x="679768" y="4715153"/>
            <a:ext cx="5438139" cy="4466987"/>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3" name="Shape 63"/>
          <p:cNvSpPr txBox="1">
            <a:spLocks noGrp="1"/>
          </p:cNvSpPr>
          <p:nvPr>
            <p:ph type="body" idx="1"/>
          </p:nvPr>
        </p:nvSpPr>
        <p:spPr>
          <a:xfrm>
            <a:off x="679768" y="4715153"/>
            <a:ext cx="5438139" cy="4466987"/>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74372A4-63EE-4D8D-8CA9-6C1A2BCF1379}" type="slidenum">
              <a:rPr lang="en-IE" smtClean="0"/>
              <a:t>10</a:t>
            </a:fld>
            <a:endParaRPr lang="en-IE"/>
          </a:p>
        </p:txBody>
      </p:sp>
    </p:spTree>
    <p:extLst>
      <p:ext uri="{BB962C8B-B14F-4D97-AF65-F5344CB8AC3E}">
        <p14:creationId xmlns:p14="http://schemas.microsoft.com/office/powerpoint/2010/main" val="2279843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917575" y="744538"/>
            <a:ext cx="4962525" cy="3722687"/>
          </a:xfrm>
          <a:ln/>
        </p:spPr>
      </p:sp>
      <p:sp>
        <p:nvSpPr>
          <p:cNvPr id="177155" name="Rectangle 3"/>
          <p:cNvSpPr>
            <a:spLocks noGrp="1" noChangeArrowheads="1"/>
          </p:cNvSpPr>
          <p:nvPr>
            <p:ph type="body" idx="1"/>
          </p:nvPr>
        </p:nvSpPr>
        <p:spPr/>
        <p:txBody>
          <a:bodyPr/>
          <a:lstStyle/>
          <a:p>
            <a:endParaRPr lang="en-GB"/>
          </a:p>
        </p:txBody>
      </p:sp>
      <p:sp>
        <p:nvSpPr>
          <p:cNvPr id="2" name="Date Placeholder 1"/>
          <p:cNvSpPr>
            <a:spLocks noGrp="1"/>
          </p:cNvSpPr>
          <p:nvPr>
            <p:ph type="dt" idx="10"/>
          </p:nvPr>
        </p:nvSpPr>
        <p:spPr/>
        <p:txBody>
          <a:bodyPr/>
          <a:lstStyle/>
          <a:p>
            <a:r>
              <a:rPr lang="en-IE" smtClean="0">
                <a:solidFill>
                  <a:prstClr val="black"/>
                </a:solidFill>
              </a:rPr>
              <a:t>25/04/2013</a:t>
            </a:r>
            <a:endParaRPr lang="en-IE">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4"/>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30B86DBF-8701-487A-B6E3-68CAD139C400}" type="datetimeFigureOut">
              <a:rPr lang="en-IE" smtClean="0"/>
              <a:t>07/10/2016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1E7FADB-615A-4F4A-B9AA-A1CD0B1E9F90}" type="slidenum">
              <a:rPr lang="en-IE" smtClean="0"/>
              <a:t>‹#›</a:t>
            </a:fld>
            <a:endParaRPr lang="en-IE"/>
          </a:p>
        </p:txBody>
      </p:sp>
    </p:spTree>
    <p:extLst>
      <p:ext uri="{BB962C8B-B14F-4D97-AF65-F5344CB8AC3E}">
        <p14:creationId xmlns:p14="http://schemas.microsoft.com/office/powerpoint/2010/main" val="300932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0B86DBF-8701-487A-B6E3-68CAD139C400}" type="datetimeFigureOut">
              <a:rPr lang="en-IE" smtClean="0"/>
              <a:t>07/10/2016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1E7FADB-615A-4F4A-B9AA-A1CD0B1E9F90}" type="slidenum">
              <a:rPr lang="en-IE" smtClean="0"/>
              <a:t>‹#›</a:t>
            </a:fld>
            <a:endParaRPr lang="en-IE"/>
          </a:p>
        </p:txBody>
      </p:sp>
    </p:spTree>
    <p:extLst>
      <p:ext uri="{BB962C8B-B14F-4D97-AF65-F5344CB8AC3E}">
        <p14:creationId xmlns:p14="http://schemas.microsoft.com/office/powerpoint/2010/main" val="2360791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0B86DBF-8701-487A-B6E3-68CAD139C400}" type="datetimeFigureOut">
              <a:rPr lang="en-IE" smtClean="0"/>
              <a:t>07/10/2016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1E7FADB-615A-4F4A-B9AA-A1CD0B1E9F90}" type="slidenum">
              <a:rPr lang="en-IE" smtClean="0"/>
              <a:t>‹#›</a:t>
            </a:fld>
            <a:endParaRPr lang="en-IE"/>
          </a:p>
        </p:txBody>
      </p:sp>
    </p:spTree>
    <p:extLst>
      <p:ext uri="{BB962C8B-B14F-4D97-AF65-F5344CB8AC3E}">
        <p14:creationId xmlns:p14="http://schemas.microsoft.com/office/powerpoint/2010/main" val="2599237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4"/>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9571C098-DE91-48A8-934A-79AA776D398A}" type="datetime1">
              <a:rPr lang="en-IE" smtClean="0">
                <a:solidFill>
                  <a:prstClr val="black">
                    <a:tint val="75000"/>
                  </a:prstClr>
                </a:solidFill>
              </a:rPr>
              <a:pPr/>
              <a:t>07/10/2016</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412C8BA-C25E-4723-8100-9FFE159E8545}"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245857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6066B64E-3A13-493F-8880-EFE8475FAA25}" type="datetime1">
              <a:rPr lang="en-IE" smtClean="0">
                <a:solidFill>
                  <a:prstClr val="black">
                    <a:tint val="75000"/>
                  </a:prstClr>
                </a:solidFill>
              </a:rPr>
              <a:pPr/>
              <a:t>07/10/2016</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412C8BA-C25E-4723-8100-9FFE159E8545}"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67301634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7EF15E-F392-4A86-9A1A-2F0DDF3EEF9B}" type="datetime1">
              <a:rPr lang="en-IE" smtClean="0">
                <a:solidFill>
                  <a:prstClr val="black">
                    <a:tint val="75000"/>
                  </a:prstClr>
                </a:solidFill>
              </a:rPr>
              <a:pPr/>
              <a:t>07/10/2016</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412C8BA-C25E-4723-8100-9FFE159E8545}"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035183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CBFF2504-A519-437C-BC37-150661B93527}" type="datetime1">
              <a:rPr lang="en-IE" smtClean="0">
                <a:solidFill>
                  <a:prstClr val="black">
                    <a:tint val="75000"/>
                  </a:prstClr>
                </a:solidFill>
              </a:rPr>
              <a:pPr/>
              <a:t>07/10/2016</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D412C8BA-C25E-4723-8100-9FFE159E8545}"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870869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D8F3B903-5625-495B-8BB2-B94478E41DAE}" type="datetime1">
              <a:rPr lang="en-IE" smtClean="0">
                <a:solidFill>
                  <a:prstClr val="black">
                    <a:tint val="75000"/>
                  </a:prstClr>
                </a:solidFill>
              </a:rPr>
              <a:pPr/>
              <a:t>07/10/2016</a:t>
            </a:fld>
            <a:endParaRPr lang="en-IE">
              <a:solidFill>
                <a:prstClr val="black">
                  <a:tint val="75000"/>
                </a:prstClr>
              </a:solidFill>
            </a:endParaRPr>
          </a:p>
        </p:txBody>
      </p:sp>
      <p:sp>
        <p:nvSpPr>
          <p:cNvPr id="8" name="Footer Placeholder 7"/>
          <p:cNvSpPr>
            <a:spLocks noGrp="1"/>
          </p:cNvSpPr>
          <p:nvPr>
            <p:ph type="ftr" sz="quarter" idx="11"/>
          </p:nvPr>
        </p:nvSpPr>
        <p:spPr/>
        <p:txBody>
          <a:bodyPr/>
          <a:lstStyle/>
          <a:p>
            <a:endParaRPr lang="en-IE">
              <a:solidFill>
                <a:prstClr val="black">
                  <a:tint val="75000"/>
                </a:prstClr>
              </a:solidFill>
            </a:endParaRPr>
          </a:p>
        </p:txBody>
      </p:sp>
      <p:sp>
        <p:nvSpPr>
          <p:cNvPr id="9" name="Slide Number Placeholder 8"/>
          <p:cNvSpPr>
            <a:spLocks noGrp="1"/>
          </p:cNvSpPr>
          <p:nvPr>
            <p:ph type="sldNum" sz="quarter" idx="12"/>
          </p:nvPr>
        </p:nvSpPr>
        <p:spPr/>
        <p:txBody>
          <a:bodyPr/>
          <a:lstStyle/>
          <a:p>
            <a:fld id="{D412C8BA-C25E-4723-8100-9FFE159E8545}"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591425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A80F5373-C0D3-48F6-91F5-2D764E008588}" type="datetime1">
              <a:rPr lang="en-IE" smtClean="0">
                <a:solidFill>
                  <a:prstClr val="black">
                    <a:tint val="75000"/>
                  </a:prstClr>
                </a:solidFill>
              </a:rPr>
              <a:pPr/>
              <a:t>07/10/2016</a:t>
            </a:fld>
            <a:endParaRPr lang="en-IE">
              <a:solidFill>
                <a:prstClr val="black">
                  <a:tint val="75000"/>
                </a:prstClr>
              </a:solidFill>
            </a:endParaRPr>
          </a:p>
        </p:txBody>
      </p:sp>
      <p:sp>
        <p:nvSpPr>
          <p:cNvPr id="4" name="Footer Placeholder 3"/>
          <p:cNvSpPr>
            <a:spLocks noGrp="1"/>
          </p:cNvSpPr>
          <p:nvPr>
            <p:ph type="ftr" sz="quarter" idx="11"/>
          </p:nvPr>
        </p:nvSpPr>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p:txBody>
          <a:bodyPr/>
          <a:lstStyle/>
          <a:p>
            <a:fld id="{D412C8BA-C25E-4723-8100-9FFE159E8545}"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589375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D6BE17-39E1-4627-9347-AE78878465DD}" type="datetime1">
              <a:rPr lang="en-IE" smtClean="0">
                <a:solidFill>
                  <a:prstClr val="black">
                    <a:tint val="75000"/>
                  </a:prstClr>
                </a:solidFill>
              </a:rPr>
              <a:pPr/>
              <a:t>07/10/2016</a:t>
            </a:fld>
            <a:endParaRPr lang="en-IE">
              <a:solidFill>
                <a:prstClr val="black">
                  <a:tint val="75000"/>
                </a:prstClr>
              </a:solidFill>
            </a:endParaRPr>
          </a:p>
        </p:txBody>
      </p:sp>
      <p:sp>
        <p:nvSpPr>
          <p:cNvPr id="3" name="Footer Placeholder 2"/>
          <p:cNvSpPr>
            <a:spLocks noGrp="1"/>
          </p:cNvSpPr>
          <p:nvPr>
            <p:ph type="ftr" sz="quarter" idx="11"/>
          </p:nvPr>
        </p:nvSpPr>
        <p:spPr/>
        <p:txBody>
          <a:bodyPr/>
          <a:lstStyle/>
          <a:p>
            <a:endParaRPr lang="en-IE">
              <a:solidFill>
                <a:prstClr val="black">
                  <a:tint val="75000"/>
                </a:prstClr>
              </a:solidFill>
            </a:endParaRPr>
          </a:p>
        </p:txBody>
      </p:sp>
      <p:sp>
        <p:nvSpPr>
          <p:cNvPr id="4" name="Slide Number Placeholder 3"/>
          <p:cNvSpPr>
            <a:spLocks noGrp="1"/>
          </p:cNvSpPr>
          <p:nvPr>
            <p:ph type="sldNum" sz="quarter" idx="12"/>
          </p:nvPr>
        </p:nvSpPr>
        <p:spPr/>
        <p:txBody>
          <a:bodyPr/>
          <a:lstStyle/>
          <a:p>
            <a:fld id="{D412C8BA-C25E-4723-8100-9FFE159E8545}"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552922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A20ECC-97A2-4AFC-8637-6931B711A3D1}" type="datetime1">
              <a:rPr lang="en-IE" smtClean="0">
                <a:solidFill>
                  <a:prstClr val="black">
                    <a:tint val="75000"/>
                  </a:prstClr>
                </a:solidFill>
              </a:rPr>
              <a:pPr/>
              <a:t>07/10/2016</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D412C8BA-C25E-4723-8100-9FFE159E8545}"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92705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0B86DBF-8701-487A-B6E3-68CAD139C400}" type="datetimeFigureOut">
              <a:rPr lang="en-IE" smtClean="0"/>
              <a:t>07/10/2016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1E7FADB-615A-4F4A-B9AA-A1CD0B1E9F90}" type="slidenum">
              <a:rPr lang="en-IE" smtClean="0"/>
              <a:t>‹#›</a:t>
            </a:fld>
            <a:endParaRPr lang="en-IE"/>
          </a:p>
        </p:txBody>
      </p:sp>
    </p:spTree>
    <p:extLst>
      <p:ext uri="{BB962C8B-B14F-4D97-AF65-F5344CB8AC3E}">
        <p14:creationId xmlns:p14="http://schemas.microsoft.com/office/powerpoint/2010/main" val="106038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5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9205C-159F-4A6A-B872-2B50E54F2C63}" type="datetime1">
              <a:rPr lang="en-IE" smtClean="0">
                <a:solidFill>
                  <a:prstClr val="black">
                    <a:tint val="75000"/>
                  </a:prstClr>
                </a:solidFill>
              </a:rPr>
              <a:pPr/>
              <a:t>07/10/2016</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D412C8BA-C25E-4723-8100-9FFE159E8545}"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146168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320CF0D-86EF-4B89-848A-4A8F2F9F7ADD}" type="datetime1">
              <a:rPr lang="en-IE" smtClean="0">
                <a:solidFill>
                  <a:prstClr val="black">
                    <a:tint val="75000"/>
                  </a:prstClr>
                </a:solidFill>
              </a:rPr>
              <a:pPr/>
              <a:t>07/10/2016</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412C8BA-C25E-4723-8100-9FFE159E8545}"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469549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57CCB43-2583-4B85-A2A5-F985D651CC6C}" type="datetime1">
              <a:rPr lang="en-IE" smtClean="0">
                <a:solidFill>
                  <a:prstClr val="black">
                    <a:tint val="75000"/>
                  </a:prstClr>
                </a:solidFill>
              </a:rPr>
              <a:pPr/>
              <a:t>07/10/2016</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412C8BA-C25E-4723-8100-9FFE159E8545}"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250489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4"/>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fld id="{FCCC7398-DF70-46C5-9A87-E16A411959E2}" type="datetime1">
              <a:rPr lang="en-IE" smtClean="0">
                <a:solidFill>
                  <a:prstClr val="black">
                    <a:tint val="75000"/>
                  </a:prstClr>
                </a:solidFill>
              </a:rPr>
              <a:pPr>
                <a:defRPr/>
              </a:pPr>
              <a:t>07/10/2016</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36AED7-9C08-479B-8F83-E5095BEA77F1}" type="slidenum">
              <a:rPr lang="en-IE">
                <a:solidFill>
                  <a:prstClr val="black">
                    <a:tint val="75000"/>
                  </a:prstClr>
                </a:solidFill>
              </a:rPr>
              <a:pPr>
                <a:defRPr/>
              </a:pPr>
              <a:t>‹#›</a:t>
            </a:fld>
            <a:endParaRPr lang="en-IE">
              <a:solidFill>
                <a:prstClr val="black">
                  <a:tint val="75000"/>
                </a:prstClr>
              </a:solidFill>
            </a:endParaRPr>
          </a:p>
        </p:txBody>
      </p:sp>
    </p:spTree>
    <p:extLst>
      <p:ext uri="{BB962C8B-B14F-4D97-AF65-F5344CB8AC3E}">
        <p14:creationId xmlns:p14="http://schemas.microsoft.com/office/powerpoint/2010/main" val="32313456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061D53EB-ED68-4914-86A8-A594B92A4990}" type="datetime1">
              <a:rPr lang="en-IE" smtClean="0">
                <a:solidFill>
                  <a:prstClr val="black">
                    <a:tint val="75000"/>
                  </a:prstClr>
                </a:solidFill>
              </a:rPr>
              <a:pPr>
                <a:defRPr/>
              </a:pPr>
              <a:t>07/10/2016</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308DF6F-8B12-4F2F-8119-BC4487AEA156}" type="slidenum">
              <a:rPr lang="en-IE">
                <a:solidFill>
                  <a:prstClr val="black">
                    <a:tint val="75000"/>
                  </a:prstClr>
                </a:solidFill>
              </a:rPr>
              <a:pPr>
                <a:defRPr/>
              </a:pPr>
              <a:t>‹#›</a:t>
            </a:fld>
            <a:endParaRPr lang="en-IE">
              <a:solidFill>
                <a:prstClr val="black">
                  <a:tint val="75000"/>
                </a:prstClr>
              </a:solidFill>
            </a:endParaRPr>
          </a:p>
        </p:txBody>
      </p:sp>
    </p:spTree>
    <p:extLst>
      <p:ext uri="{BB962C8B-B14F-4D97-AF65-F5344CB8AC3E}">
        <p14:creationId xmlns:p14="http://schemas.microsoft.com/office/powerpoint/2010/main" val="1864710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02E2564-AF3E-4A96-A730-ED26E1EA23D5}" type="datetime1">
              <a:rPr lang="en-IE" smtClean="0">
                <a:solidFill>
                  <a:prstClr val="black">
                    <a:tint val="75000"/>
                  </a:prstClr>
                </a:solidFill>
              </a:rPr>
              <a:pPr>
                <a:defRPr/>
              </a:pPr>
              <a:t>07/10/2016</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DCFB51-6655-420E-A0FF-F3BF02822280}" type="slidenum">
              <a:rPr lang="en-IE">
                <a:solidFill>
                  <a:prstClr val="black">
                    <a:tint val="75000"/>
                  </a:prstClr>
                </a:solidFill>
              </a:rPr>
              <a:pPr>
                <a:defRPr/>
              </a:pPr>
              <a:t>‹#›</a:t>
            </a:fld>
            <a:endParaRPr lang="en-IE">
              <a:solidFill>
                <a:prstClr val="black">
                  <a:tint val="75000"/>
                </a:prstClr>
              </a:solidFill>
            </a:endParaRPr>
          </a:p>
        </p:txBody>
      </p:sp>
    </p:spTree>
    <p:extLst>
      <p:ext uri="{BB962C8B-B14F-4D97-AF65-F5344CB8AC3E}">
        <p14:creationId xmlns:p14="http://schemas.microsoft.com/office/powerpoint/2010/main" val="776409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p:txBody>
          <a:bodyPr/>
          <a:lstStyle>
            <a:lvl1pPr>
              <a:defRPr/>
            </a:lvl1pPr>
          </a:lstStyle>
          <a:p>
            <a:pPr>
              <a:defRPr/>
            </a:pPr>
            <a:fld id="{40F00A9E-09BA-40F8-BDFD-F0177C554CA8}" type="datetime1">
              <a:rPr lang="en-IE" smtClean="0">
                <a:solidFill>
                  <a:prstClr val="black">
                    <a:tint val="75000"/>
                  </a:prstClr>
                </a:solidFill>
              </a:rPr>
              <a:pPr>
                <a:defRPr/>
              </a:pPr>
              <a:t>07/10/2016</a:t>
            </a:fld>
            <a:endParaRPr lang="en-I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I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D80FE7D-E7B4-456B-975E-1A318AADBE9B}" type="slidenum">
              <a:rPr lang="en-IE">
                <a:solidFill>
                  <a:prstClr val="black">
                    <a:tint val="75000"/>
                  </a:prstClr>
                </a:solidFill>
              </a:rPr>
              <a:pPr>
                <a:defRPr/>
              </a:pPr>
              <a:t>‹#›</a:t>
            </a:fld>
            <a:endParaRPr lang="en-IE">
              <a:solidFill>
                <a:prstClr val="black">
                  <a:tint val="75000"/>
                </a:prstClr>
              </a:solidFill>
            </a:endParaRPr>
          </a:p>
        </p:txBody>
      </p:sp>
    </p:spTree>
    <p:extLst>
      <p:ext uri="{BB962C8B-B14F-4D97-AF65-F5344CB8AC3E}">
        <p14:creationId xmlns:p14="http://schemas.microsoft.com/office/powerpoint/2010/main" val="1085377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3"/>
          <p:cNvSpPr>
            <a:spLocks noGrp="1"/>
          </p:cNvSpPr>
          <p:nvPr>
            <p:ph type="dt" sz="half" idx="10"/>
          </p:nvPr>
        </p:nvSpPr>
        <p:spPr/>
        <p:txBody>
          <a:bodyPr/>
          <a:lstStyle>
            <a:lvl1pPr>
              <a:defRPr/>
            </a:lvl1pPr>
          </a:lstStyle>
          <a:p>
            <a:pPr>
              <a:defRPr/>
            </a:pPr>
            <a:fld id="{B392A25C-0267-4E60-8BE0-AF65A94C8F76}" type="datetime1">
              <a:rPr lang="en-IE" smtClean="0">
                <a:solidFill>
                  <a:prstClr val="black">
                    <a:tint val="75000"/>
                  </a:prstClr>
                </a:solidFill>
              </a:rPr>
              <a:pPr>
                <a:defRPr/>
              </a:pPr>
              <a:t>07/10/2016</a:t>
            </a:fld>
            <a:endParaRPr lang="en-IE">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IE">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0FAC500-638E-4650-88BB-0DB017A29446}" type="slidenum">
              <a:rPr lang="en-IE">
                <a:solidFill>
                  <a:prstClr val="black">
                    <a:tint val="75000"/>
                  </a:prstClr>
                </a:solidFill>
              </a:rPr>
              <a:pPr>
                <a:defRPr/>
              </a:pPr>
              <a:t>‹#›</a:t>
            </a:fld>
            <a:endParaRPr lang="en-IE">
              <a:solidFill>
                <a:prstClr val="black">
                  <a:tint val="75000"/>
                </a:prstClr>
              </a:solidFill>
            </a:endParaRPr>
          </a:p>
        </p:txBody>
      </p:sp>
    </p:spTree>
    <p:extLst>
      <p:ext uri="{BB962C8B-B14F-4D97-AF65-F5344CB8AC3E}">
        <p14:creationId xmlns:p14="http://schemas.microsoft.com/office/powerpoint/2010/main" val="917802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fld id="{14B6F0E5-08BC-46DA-B498-32B3A5232D0F}" type="datetime1">
              <a:rPr lang="en-IE" smtClean="0">
                <a:solidFill>
                  <a:prstClr val="black">
                    <a:tint val="75000"/>
                  </a:prstClr>
                </a:solidFill>
              </a:rPr>
              <a:pPr>
                <a:defRPr/>
              </a:pPr>
              <a:t>07/10/2016</a:t>
            </a:fld>
            <a:endParaRPr lang="en-IE">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IE">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B5BC4B4-E244-45B2-B7A1-BBD9C30C02F3}" type="slidenum">
              <a:rPr lang="en-IE">
                <a:solidFill>
                  <a:prstClr val="black">
                    <a:tint val="75000"/>
                  </a:prstClr>
                </a:solidFill>
              </a:rPr>
              <a:pPr>
                <a:defRPr/>
              </a:pPr>
              <a:t>‹#›</a:t>
            </a:fld>
            <a:endParaRPr lang="en-IE">
              <a:solidFill>
                <a:prstClr val="black">
                  <a:tint val="75000"/>
                </a:prstClr>
              </a:solidFill>
            </a:endParaRPr>
          </a:p>
        </p:txBody>
      </p:sp>
    </p:spTree>
    <p:extLst>
      <p:ext uri="{BB962C8B-B14F-4D97-AF65-F5344CB8AC3E}">
        <p14:creationId xmlns:p14="http://schemas.microsoft.com/office/powerpoint/2010/main" val="2751653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47D5C6-CF72-4966-A17D-1BAAA6A35C7F}" type="datetime1">
              <a:rPr lang="en-IE" smtClean="0">
                <a:solidFill>
                  <a:prstClr val="black">
                    <a:tint val="75000"/>
                  </a:prstClr>
                </a:solidFill>
              </a:rPr>
              <a:pPr>
                <a:defRPr/>
              </a:pPr>
              <a:t>07/10/2016</a:t>
            </a:fld>
            <a:endParaRPr lang="en-IE">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IE">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48D7B68-7DD9-4574-9D1F-3D388DF4E014}" type="slidenum">
              <a:rPr lang="en-IE">
                <a:solidFill>
                  <a:prstClr val="black">
                    <a:tint val="75000"/>
                  </a:prstClr>
                </a:solidFill>
              </a:rPr>
              <a:pPr>
                <a:defRPr/>
              </a:pPr>
              <a:t>‹#›</a:t>
            </a:fld>
            <a:endParaRPr lang="en-IE">
              <a:solidFill>
                <a:prstClr val="black">
                  <a:tint val="75000"/>
                </a:prstClr>
              </a:solidFill>
            </a:endParaRPr>
          </a:p>
        </p:txBody>
      </p:sp>
    </p:spTree>
    <p:extLst>
      <p:ext uri="{BB962C8B-B14F-4D97-AF65-F5344CB8AC3E}">
        <p14:creationId xmlns:p14="http://schemas.microsoft.com/office/powerpoint/2010/main" val="916400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B86DBF-8701-487A-B6E3-68CAD139C400}" type="datetimeFigureOut">
              <a:rPr lang="en-IE" smtClean="0"/>
              <a:t>07/10/2016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1E7FADB-615A-4F4A-B9AA-A1CD0B1E9F90}" type="slidenum">
              <a:rPr lang="en-IE" smtClean="0"/>
              <a:t>‹#›</a:t>
            </a:fld>
            <a:endParaRPr lang="en-IE"/>
          </a:p>
        </p:txBody>
      </p:sp>
    </p:spTree>
    <p:extLst>
      <p:ext uri="{BB962C8B-B14F-4D97-AF65-F5344CB8AC3E}">
        <p14:creationId xmlns:p14="http://schemas.microsoft.com/office/powerpoint/2010/main" val="25450844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AB2D80-0CD9-417D-9AC5-22E5692E1FE3}" type="datetime1">
              <a:rPr lang="en-IE" smtClean="0">
                <a:solidFill>
                  <a:prstClr val="black">
                    <a:tint val="75000"/>
                  </a:prstClr>
                </a:solidFill>
              </a:rPr>
              <a:pPr>
                <a:defRPr/>
              </a:pPr>
              <a:t>07/10/2016</a:t>
            </a:fld>
            <a:endParaRPr lang="en-I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I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A677624-63A3-453B-BD2C-88C3CE6114FE}" type="slidenum">
              <a:rPr lang="en-IE">
                <a:solidFill>
                  <a:prstClr val="black">
                    <a:tint val="75000"/>
                  </a:prstClr>
                </a:solidFill>
              </a:rPr>
              <a:pPr>
                <a:defRPr/>
              </a:pPr>
              <a:t>‹#›</a:t>
            </a:fld>
            <a:endParaRPr lang="en-IE">
              <a:solidFill>
                <a:prstClr val="black">
                  <a:tint val="75000"/>
                </a:prstClr>
              </a:solidFill>
            </a:endParaRPr>
          </a:p>
        </p:txBody>
      </p:sp>
    </p:spTree>
    <p:extLst>
      <p:ext uri="{BB962C8B-B14F-4D97-AF65-F5344CB8AC3E}">
        <p14:creationId xmlns:p14="http://schemas.microsoft.com/office/powerpoint/2010/main" val="15051875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5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2FEAB6-345E-473B-8E9B-9C30F5F141FB}" type="datetime1">
              <a:rPr lang="en-IE" smtClean="0">
                <a:solidFill>
                  <a:prstClr val="black">
                    <a:tint val="75000"/>
                  </a:prstClr>
                </a:solidFill>
              </a:rPr>
              <a:pPr>
                <a:defRPr/>
              </a:pPr>
              <a:t>07/10/2016</a:t>
            </a:fld>
            <a:endParaRPr lang="en-I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I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27AEA83-BC98-4959-B96E-1AA4FF31587C}" type="slidenum">
              <a:rPr lang="en-IE">
                <a:solidFill>
                  <a:prstClr val="black">
                    <a:tint val="75000"/>
                  </a:prstClr>
                </a:solidFill>
              </a:rPr>
              <a:pPr>
                <a:defRPr/>
              </a:pPr>
              <a:t>‹#›</a:t>
            </a:fld>
            <a:endParaRPr lang="en-IE">
              <a:solidFill>
                <a:prstClr val="black">
                  <a:tint val="75000"/>
                </a:prstClr>
              </a:solidFill>
            </a:endParaRPr>
          </a:p>
        </p:txBody>
      </p:sp>
    </p:spTree>
    <p:extLst>
      <p:ext uri="{BB962C8B-B14F-4D97-AF65-F5344CB8AC3E}">
        <p14:creationId xmlns:p14="http://schemas.microsoft.com/office/powerpoint/2010/main" val="638481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F9218701-13AC-48B0-B41C-6DFBFF2E2B7D}" type="datetime1">
              <a:rPr lang="en-IE" smtClean="0">
                <a:solidFill>
                  <a:prstClr val="black">
                    <a:tint val="75000"/>
                  </a:prstClr>
                </a:solidFill>
              </a:rPr>
              <a:pPr>
                <a:defRPr/>
              </a:pPr>
              <a:t>07/10/2016</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8DF16B-3227-4835-B37B-F9CA58F14589}" type="slidenum">
              <a:rPr lang="en-IE">
                <a:solidFill>
                  <a:prstClr val="black">
                    <a:tint val="75000"/>
                  </a:prstClr>
                </a:solidFill>
              </a:rPr>
              <a:pPr>
                <a:defRPr/>
              </a:pPr>
              <a:t>‹#›</a:t>
            </a:fld>
            <a:endParaRPr lang="en-IE">
              <a:solidFill>
                <a:prstClr val="black">
                  <a:tint val="75000"/>
                </a:prstClr>
              </a:solidFill>
            </a:endParaRPr>
          </a:p>
        </p:txBody>
      </p:sp>
    </p:spTree>
    <p:extLst>
      <p:ext uri="{BB962C8B-B14F-4D97-AF65-F5344CB8AC3E}">
        <p14:creationId xmlns:p14="http://schemas.microsoft.com/office/powerpoint/2010/main" val="808695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697A0701-6CEC-483F-A673-6A76EBADF6A3}" type="datetime1">
              <a:rPr lang="en-IE" smtClean="0">
                <a:solidFill>
                  <a:prstClr val="black">
                    <a:tint val="75000"/>
                  </a:prstClr>
                </a:solidFill>
              </a:rPr>
              <a:pPr>
                <a:defRPr/>
              </a:pPr>
              <a:t>07/10/2016</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0825CE-5928-429E-B2C3-1DF2D2793680}" type="slidenum">
              <a:rPr lang="en-IE">
                <a:solidFill>
                  <a:prstClr val="black">
                    <a:tint val="75000"/>
                  </a:prstClr>
                </a:solidFill>
              </a:rPr>
              <a:pPr>
                <a:defRPr/>
              </a:pPr>
              <a:t>‹#›</a:t>
            </a:fld>
            <a:endParaRPr lang="en-IE">
              <a:solidFill>
                <a:prstClr val="black">
                  <a:tint val="75000"/>
                </a:prstClr>
              </a:solidFill>
            </a:endParaRPr>
          </a:p>
        </p:txBody>
      </p:sp>
    </p:spTree>
    <p:extLst>
      <p:ext uri="{BB962C8B-B14F-4D97-AF65-F5344CB8AC3E}">
        <p14:creationId xmlns:p14="http://schemas.microsoft.com/office/powerpoint/2010/main" val="9646471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p:nvPr/>
        </p:nvSpPr>
        <p:spPr>
          <a:xfrm>
            <a:off x="0" y="274636"/>
            <a:ext cx="8686800" cy="15540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15" name="Shape 15"/>
          <p:cNvSpPr txBox="1">
            <a:spLocks noGrp="1"/>
          </p:cNvSpPr>
          <p:nvPr>
            <p:ph type="title"/>
          </p:nvPr>
        </p:nvSpPr>
        <p:spPr>
          <a:xfrm>
            <a:off x="457200" y="274637"/>
            <a:ext cx="8229600" cy="1521999"/>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 name="Shape 16"/>
          <p:cNvSpPr txBox="1">
            <a:spLocks noGrp="1"/>
          </p:cNvSpPr>
          <p:nvPr>
            <p:ph type="body" idx="1"/>
          </p:nvPr>
        </p:nvSpPr>
        <p:spPr>
          <a:xfrm>
            <a:off x="457200" y="1947333"/>
            <a:ext cx="8229600" cy="46203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 name="Shape 17"/>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GB"/>
              <a:t>‹#›</a:t>
            </a:fld>
            <a:endParaRPr lang="en-GB"/>
          </a:p>
        </p:txBody>
      </p:sp>
    </p:spTree>
    <p:extLst>
      <p:ext uri="{BB962C8B-B14F-4D97-AF65-F5344CB8AC3E}">
        <p14:creationId xmlns:p14="http://schemas.microsoft.com/office/powerpoint/2010/main" val="17324406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4"/>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9571C098-DE91-48A8-934A-79AA776D398A}" type="datetime1">
              <a:rPr lang="en-IE" smtClean="0">
                <a:solidFill>
                  <a:prstClr val="black">
                    <a:tint val="75000"/>
                  </a:prstClr>
                </a:solidFill>
              </a:rPr>
              <a:pPr/>
              <a:t>07/10/2016</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412C8BA-C25E-4723-8100-9FFE159E8545}"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7752089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6066B64E-3A13-493F-8880-EFE8475FAA25}" type="datetime1">
              <a:rPr lang="en-IE" smtClean="0">
                <a:solidFill>
                  <a:prstClr val="black">
                    <a:tint val="75000"/>
                  </a:prstClr>
                </a:solidFill>
              </a:rPr>
              <a:pPr/>
              <a:t>07/10/2016</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412C8BA-C25E-4723-8100-9FFE159E8545}"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120028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7EF15E-F392-4A86-9A1A-2F0DDF3EEF9B}" type="datetime1">
              <a:rPr lang="en-IE" smtClean="0">
                <a:solidFill>
                  <a:prstClr val="black">
                    <a:tint val="75000"/>
                  </a:prstClr>
                </a:solidFill>
              </a:rPr>
              <a:pPr/>
              <a:t>07/10/2016</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412C8BA-C25E-4723-8100-9FFE159E8545}"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415411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CBFF2504-A519-437C-BC37-150661B93527}" type="datetime1">
              <a:rPr lang="en-IE" smtClean="0">
                <a:solidFill>
                  <a:prstClr val="black">
                    <a:tint val="75000"/>
                  </a:prstClr>
                </a:solidFill>
              </a:rPr>
              <a:pPr/>
              <a:t>07/10/2016</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D412C8BA-C25E-4723-8100-9FFE159E8545}"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4062659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D8F3B903-5625-495B-8BB2-B94478E41DAE}" type="datetime1">
              <a:rPr lang="en-IE" smtClean="0">
                <a:solidFill>
                  <a:prstClr val="black">
                    <a:tint val="75000"/>
                  </a:prstClr>
                </a:solidFill>
              </a:rPr>
              <a:pPr/>
              <a:t>07/10/2016</a:t>
            </a:fld>
            <a:endParaRPr lang="en-IE">
              <a:solidFill>
                <a:prstClr val="black">
                  <a:tint val="75000"/>
                </a:prstClr>
              </a:solidFill>
            </a:endParaRPr>
          </a:p>
        </p:txBody>
      </p:sp>
      <p:sp>
        <p:nvSpPr>
          <p:cNvPr id="8" name="Footer Placeholder 7"/>
          <p:cNvSpPr>
            <a:spLocks noGrp="1"/>
          </p:cNvSpPr>
          <p:nvPr>
            <p:ph type="ftr" sz="quarter" idx="11"/>
          </p:nvPr>
        </p:nvSpPr>
        <p:spPr/>
        <p:txBody>
          <a:bodyPr/>
          <a:lstStyle/>
          <a:p>
            <a:endParaRPr lang="en-IE">
              <a:solidFill>
                <a:prstClr val="black">
                  <a:tint val="75000"/>
                </a:prstClr>
              </a:solidFill>
            </a:endParaRPr>
          </a:p>
        </p:txBody>
      </p:sp>
      <p:sp>
        <p:nvSpPr>
          <p:cNvPr id="9" name="Slide Number Placeholder 8"/>
          <p:cNvSpPr>
            <a:spLocks noGrp="1"/>
          </p:cNvSpPr>
          <p:nvPr>
            <p:ph type="sldNum" sz="quarter" idx="12"/>
          </p:nvPr>
        </p:nvSpPr>
        <p:spPr/>
        <p:txBody>
          <a:bodyPr/>
          <a:lstStyle/>
          <a:p>
            <a:fld id="{D412C8BA-C25E-4723-8100-9FFE159E8545}"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287596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30B86DBF-8701-487A-B6E3-68CAD139C400}" type="datetimeFigureOut">
              <a:rPr lang="en-IE" smtClean="0"/>
              <a:t>07/10/2016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1E7FADB-615A-4F4A-B9AA-A1CD0B1E9F90}" type="slidenum">
              <a:rPr lang="en-IE" smtClean="0"/>
              <a:t>‹#›</a:t>
            </a:fld>
            <a:endParaRPr lang="en-IE"/>
          </a:p>
        </p:txBody>
      </p:sp>
    </p:spTree>
    <p:extLst>
      <p:ext uri="{BB962C8B-B14F-4D97-AF65-F5344CB8AC3E}">
        <p14:creationId xmlns:p14="http://schemas.microsoft.com/office/powerpoint/2010/main" val="35960397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A80F5373-C0D3-48F6-91F5-2D764E008588}" type="datetime1">
              <a:rPr lang="en-IE" smtClean="0">
                <a:solidFill>
                  <a:prstClr val="black">
                    <a:tint val="75000"/>
                  </a:prstClr>
                </a:solidFill>
              </a:rPr>
              <a:pPr/>
              <a:t>07/10/2016</a:t>
            </a:fld>
            <a:endParaRPr lang="en-IE">
              <a:solidFill>
                <a:prstClr val="black">
                  <a:tint val="75000"/>
                </a:prstClr>
              </a:solidFill>
            </a:endParaRPr>
          </a:p>
        </p:txBody>
      </p:sp>
      <p:sp>
        <p:nvSpPr>
          <p:cNvPr id="4" name="Footer Placeholder 3"/>
          <p:cNvSpPr>
            <a:spLocks noGrp="1"/>
          </p:cNvSpPr>
          <p:nvPr>
            <p:ph type="ftr" sz="quarter" idx="11"/>
          </p:nvPr>
        </p:nvSpPr>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p:txBody>
          <a:bodyPr/>
          <a:lstStyle/>
          <a:p>
            <a:fld id="{D412C8BA-C25E-4723-8100-9FFE159E8545}"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781631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D6BE17-39E1-4627-9347-AE78878465DD}" type="datetime1">
              <a:rPr lang="en-IE" smtClean="0">
                <a:solidFill>
                  <a:prstClr val="black">
                    <a:tint val="75000"/>
                  </a:prstClr>
                </a:solidFill>
              </a:rPr>
              <a:pPr/>
              <a:t>07/10/2016</a:t>
            </a:fld>
            <a:endParaRPr lang="en-IE">
              <a:solidFill>
                <a:prstClr val="black">
                  <a:tint val="75000"/>
                </a:prstClr>
              </a:solidFill>
            </a:endParaRPr>
          </a:p>
        </p:txBody>
      </p:sp>
      <p:sp>
        <p:nvSpPr>
          <p:cNvPr id="3" name="Footer Placeholder 2"/>
          <p:cNvSpPr>
            <a:spLocks noGrp="1"/>
          </p:cNvSpPr>
          <p:nvPr>
            <p:ph type="ftr" sz="quarter" idx="11"/>
          </p:nvPr>
        </p:nvSpPr>
        <p:spPr/>
        <p:txBody>
          <a:bodyPr/>
          <a:lstStyle/>
          <a:p>
            <a:endParaRPr lang="en-IE">
              <a:solidFill>
                <a:prstClr val="black">
                  <a:tint val="75000"/>
                </a:prstClr>
              </a:solidFill>
            </a:endParaRPr>
          </a:p>
        </p:txBody>
      </p:sp>
      <p:sp>
        <p:nvSpPr>
          <p:cNvPr id="4" name="Slide Number Placeholder 3"/>
          <p:cNvSpPr>
            <a:spLocks noGrp="1"/>
          </p:cNvSpPr>
          <p:nvPr>
            <p:ph type="sldNum" sz="quarter" idx="12"/>
          </p:nvPr>
        </p:nvSpPr>
        <p:spPr/>
        <p:txBody>
          <a:bodyPr/>
          <a:lstStyle/>
          <a:p>
            <a:fld id="{D412C8BA-C25E-4723-8100-9FFE159E8545}"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4199776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A20ECC-97A2-4AFC-8637-6931B711A3D1}" type="datetime1">
              <a:rPr lang="en-IE" smtClean="0">
                <a:solidFill>
                  <a:prstClr val="black">
                    <a:tint val="75000"/>
                  </a:prstClr>
                </a:solidFill>
              </a:rPr>
              <a:pPr/>
              <a:t>07/10/2016</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D412C8BA-C25E-4723-8100-9FFE159E8545}"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5633256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5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9205C-159F-4A6A-B872-2B50E54F2C63}" type="datetime1">
              <a:rPr lang="en-IE" smtClean="0">
                <a:solidFill>
                  <a:prstClr val="black">
                    <a:tint val="75000"/>
                  </a:prstClr>
                </a:solidFill>
              </a:rPr>
              <a:pPr/>
              <a:t>07/10/2016</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D412C8BA-C25E-4723-8100-9FFE159E8545}"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7139600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320CF0D-86EF-4B89-848A-4A8F2F9F7ADD}" type="datetime1">
              <a:rPr lang="en-IE" smtClean="0">
                <a:solidFill>
                  <a:prstClr val="black">
                    <a:tint val="75000"/>
                  </a:prstClr>
                </a:solidFill>
              </a:rPr>
              <a:pPr/>
              <a:t>07/10/2016</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412C8BA-C25E-4723-8100-9FFE159E8545}"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8502079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57CCB43-2583-4B85-A2A5-F985D651CC6C}" type="datetime1">
              <a:rPr lang="en-IE" smtClean="0">
                <a:solidFill>
                  <a:prstClr val="black">
                    <a:tint val="75000"/>
                  </a:prstClr>
                </a:solidFill>
              </a:rPr>
              <a:pPr/>
              <a:t>07/10/2016</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412C8BA-C25E-4723-8100-9FFE159E8545}"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500880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30B86DBF-8701-487A-B6E3-68CAD139C400}" type="datetimeFigureOut">
              <a:rPr lang="en-IE" smtClean="0"/>
              <a:t>07/10/2016</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51E7FADB-615A-4F4A-B9AA-A1CD0B1E9F90}" type="slidenum">
              <a:rPr lang="en-IE" smtClean="0"/>
              <a:t>‹#›</a:t>
            </a:fld>
            <a:endParaRPr lang="en-IE"/>
          </a:p>
        </p:txBody>
      </p:sp>
    </p:spTree>
    <p:extLst>
      <p:ext uri="{BB962C8B-B14F-4D97-AF65-F5344CB8AC3E}">
        <p14:creationId xmlns:p14="http://schemas.microsoft.com/office/powerpoint/2010/main" val="9885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30B86DBF-8701-487A-B6E3-68CAD139C400}" type="datetimeFigureOut">
              <a:rPr lang="en-IE" smtClean="0"/>
              <a:t>07/10/2016</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51E7FADB-615A-4F4A-B9AA-A1CD0B1E9F90}" type="slidenum">
              <a:rPr lang="en-IE" smtClean="0"/>
              <a:t>‹#›</a:t>
            </a:fld>
            <a:endParaRPr lang="en-IE"/>
          </a:p>
        </p:txBody>
      </p:sp>
    </p:spTree>
    <p:extLst>
      <p:ext uri="{BB962C8B-B14F-4D97-AF65-F5344CB8AC3E}">
        <p14:creationId xmlns:p14="http://schemas.microsoft.com/office/powerpoint/2010/main" val="2359091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B86DBF-8701-487A-B6E3-68CAD139C400}" type="datetimeFigureOut">
              <a:rPr lang="en-IE" smtClean="0"/>
              <a:t>07/10/2016</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51E7FADB-615A-4F4A-B9AA-A1CD0B1E9F90}" type="slidenum">
              <a:rPr lang="en-IE" smtClean="0"/>
              <a:t>‹#›</a:t>
            </a:fld>
            <a:endParaRPr lang="en-IE"/>
          </a:p>
        </p:txBody>
      </p:sp>
    </p:spTree>
    <p:extLst>
      <p:ext uri="{BB962C8B-B14F-4D97-AF65-F5344CB8AC3E}">
        <p14:creationId xmlns:p14="http://schemas.microsoft.com/office/powerpoint/2010/main" val="1790445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B86DBF-8701-487A-B6E3-68CAD139C400}" type="datetimeFigureOut">
              <a:rPr lang="en-IE" smtClean="0"/>
              <a:t>07/10/2016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1E7FADB-615A-4F4A-B9AA-A1CD0B1E9F90}" type="slidenum">
              <a:rPr lang="en-IE" smtClean="0"/>
              <a:t>‹#›</a:t>
            </a:fld>
            <a:endParaRPr lang="en-IE"/>
          </a:p>
        </p:txBody>
      </p:sp>
    </p:spTree>
    <p:extLst>
      <p:ext uri="{BB962C8B-B14F-4D97-AF65-F5344CB8AC3E}">
        <p14:creationId xmlns:p14="http://schemas.microsoft.com/office/powerpoint/2010/main" val="2187219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5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B86DBF-8701-487A-B6E3-68CAD139C400}" type="datetimeFigureOut">
              <a:rPr lang="en-IE" smtClean="0"/>
              <a:t>07/10/2016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1E7FADB-615A-4F4A-B9AA-A1CD0B1E9F90}" type="slidenum">
              <a:rPr lang="en-IE" smtClean="0"/>
              <a:t>‹#›</a:t>
            </a:fld>
            <a:endParaRPr lang="en-IE"/>
          </a:p>
        </p:txBody>
      </p:sp>
    </p:spTree>
    <p:extLst>
      <p:ext uri="{BB962C8B-B14F-4D97-AF65-F5344CB8AC3E}">
        <p14:creationId xmlns:p14="http://schemas.microsoft.com/office/powerpoint/2010/main" val="1128099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86DBF-8701-487A-B6E3-68CAD139C400}" type="datetimeFigureOut">
              <a:rPr lang="en-IE" smtClean="0"/>
              <a:t>07/10/2016</a:t>
            </a:fld>
            <a:endParaRPr lang="en-IE"/>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7FADB-615A-4F4A-B9AA-A1CD0B1E9F90}" type="slidenum">
              <a:rPr lang="en-IE" smtClean="0"/>
              <a:t>‹#›</a:t>
            </a:fld>
            <a:endParaRPr lang="en-IE"/>
          </a:p>
        </p:txBody>
      </p:sp>
    </p:spTree>
    <p:extLst>
      <p:ext uri="{BB962C8B-B14F-4D97-AF65-F5344CB8AC3E}">
        <p14:creationId xmlns:p14="http://schemas.microsoft.com/office/powerpoint/2010/main" val="2913383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43056-C6B3-4A52-831A-B54593D6D482}" type="datetime1">
              <a:rPr lang="en-IE" smtClean="0">
                <a:solidFill>
                  <a:prstClr val="black">
                    <a:tint val="75000"/>
                  </a:prstClr>
                </a:solidFill>
              </a:rPr>
              <a:pPr/>
              <a:t>07/10/2016</a:t>
            </a:fld>
            <a:endParaRPr lang="en-IE">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2C8BA-C25E-4723-8100-9FFE159E8545}"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331699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47E785A-FECD-455D-A86F-E6C577DAE725}" type="datetime1">
              <a:rPr lang="en-IE" smtClean="0">
                <a:solidFill>
                  <a:prstClr val="black">
                    <a:tint val="75000"/>
                  </a:prstClr>
                </a:solidFill>
              </a:rPr>
              <a:pPr>
                <a:defRPr/>
              </a:pPr>
              <a:t>07/10/2016</a:t>
            </a:fld>
            <a:endParaRPr lang="en-IE">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E">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098692C-4BC6-40A1-A47E-62CD5EE681E3}" type="slidenum">
              <a:rPr lang="en-IE">
                <a:solidFill>
                  <a:prstClr val="black">
                    <a:tint val="75000"/>
                  </a:prstClr>
                </a:solidFill>
              </a:rPr>
              <a:pPr>
                <a:defRPr/>
              </a:pPr>
              <a:t>‹#›</a:t>
            </a:fld>
            <a:endParaRPr lang="en-IE">
              <a:solidFill>
                <a:prstClr val="black">
                  <a:tint val="75000"/>
                </a:prstClr>
              </a:solidFill>
            </a:endParaRPr>
          </a:p>
        </p:txBody>
      </p:sp>
    </p:spTree>
    <p:extLst>
      <p:ext uri="{BB962C8B-B14F-4D97-AF65-F5344CB8AC3E}">
        <p14:creationId xmlns:p14="http://schemas.microsoft.com/office/powerpoint/2010/main" val="24027614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08"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43056-C6B3-4A52-831A-B54593D6D482}" type="datetime1">
              <a:rPr lang="en-IE" smtClean="0">
                <a:solidFill>
                  <a:prstClr val="black">
                    <a:tint val="75000"/>
                  </a:prstClr>
                </a:solidFill>
              </a:rPr>
              <a:pPr/>
              <a:t>07/10/2016</a:t>
            </a:fld>
            <a:endParaRPr lang="en-IE">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2C8BA-C25E-4723-8100-9FFE159E8545}"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4281398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legalaidboard.ie/"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4.jpeg"/><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eg"/><Relationship Id="rId7" Type="http://schemas.openxmlformats.org/officeDocument/2006/relationships/image" Target="../media/image20.jpg"/><Relationship Id="rId2" Type="http://schemas.openxmlformats.org/officeDocument/2006/relationships/image" Target="../media/image15.jpeg"/><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3.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jasonhadden.co.uk/journal/plain-english-a-judges-journey-into-the-unknow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9.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4"/>
          <p:cNvSpPr txBox="1">
            <a:spLocks noGrp="1"/>
          </p:cNvSpPr>
          <p:nvPr/>
        </p:nvSpPr>
        <p:spPr bwMode="auto">
          <a:xfrm>
            <a:off x="8748464" y="6525743"/>
            <a:ext cx="395536" cy="332260"/>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fld id="{DE336710-9563-4B4C-BB2B-A27246B70022}" type="slidenum">
              <a:rPr lang="en-GB" sz="1600" b="1">
                <a:solidFill>
                  <a:prstClr val="white"/>
                </a:solidFill>
                <a:latin typeface="Times New Roman" pitchFamily="18" charset="0"/>
              </a:rPr>
              <a:pPr algn="ctr"/>
              <a:t>1</a:t>
            </a:fld>
            <a:endParaRPr lang="en-GB" sz="1600" b="1">
              <a:solidFill>
                <a:prstClr val="white"/>
              </a:solidFill>
              <a:latin typeface="Times New Roman" pitchFamily="18" charset="0"/>
            </a:endParaRPr>
          </a:p>
        </p:txBody>
      </p:sp>
      <p:sp>
        <p:nvSpPr>
          <p:cNvPr id="16" name="Title 6"/>
          <p:cNvSpPr txBox="1">
            <a:spLocks/>
          </p:cNvSpPr>
          <p:nvPr/>
        </p:nvSpPr>
        <p:spPr>
          <a:xfrm>
            <a:off x="0" y="5805264"/>
            <a:ext cx="9144000" cy="1052736"/>
          </a:xfrm>
          <a:prstGeom prst="rect">
            <a:avLst/>
          </a:prstGeom>
        </p:spPr>
        <p:style>
          <a:lnRef idx="0">
            <a:schemeClr val="accent1"/>
          </a:lnRef>
          <a:fillRef idx="3">
            <a:schemeClr val="accent1"/>
          </a:fillRef>
          <a:effectRef idx="3">
            <a:schemeClr val="accent1"/>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E" sz="1800" b="1" dirty="0" smtClean="0">
                <a:solidFill>
                  <a:prstClr val="white"/>
                </a:solidFill>
                <a:latin typeface="Times New Roman" pitchFamily="18" charset="0"/>
              </a:rPr>
              <a:t>PRESENTED BY </a:t>
            </a:r>
          </a:p>
          <a:p>
            <a:r>
              <a:rPr lang="en-IE" sz="2800" b="1" dirty="0" smtClean="0">
                <a:solidFill>
                  <a:prstClr val="white"/>
                </a:solidFill>
                <a:latin typeface="Times New Roman" pitchFamily="18" charset="0"/>
              </a:rPr>
              <a:t>LOUISE LOUGHLIN,  NATIONAL MANAGER</a:t>
            </a:r>
          </a:p>
        </p:txBody>
      </p:sp>
      <p:pic>
        <p:nvPicPr>
          <p:cNvPr id="4" name="Picture 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000" t="15728" r="5719" b="13244"/>
          <a:stretch/>
        </p:blipFill>
        <p:spPr>
          <a:xfrm>
            <a:off x="395152" y="-26392"/>
            <a:ext cx="8699512" cy="2770545"/>
          </a:xfrm>
          <a:prstGeom prst="rect">
            <a:avLst/>
          </a:prstGeom>
        </p:spPr>
      </p:pic>
      <p:sp>
        <p:nvSpPr>
          <p:cNvPr id="2" name="TextBox 1"/>
          <p:cNvSpPr txBox="1"/>
          <p:nvPr/>
        </p:nvSpPr>
        <p:spPr>
          <a:xfrm>
            <a:off x="-20752" y="3675647"/>
            <a:ext cx="9185503" cy="2092881"/>
          </a:xfrm>
          <a:prstGeom prst="rect">
            <a:avLst/>
          </a:prstGeom>
          <a:noFill/>
        </p:spPr>
        <p:txBody>
          <a:bodyPr wrap="square" rtlCol="0">
            <a:spAutoFit/>
          </a:bodyPr>
          <a:lstStyle/>
          <a:p>
            <a:pPr algn="ctr"/>
            <a:r>
              <a:rPr lang="en-IE" sz="4800" b="1" dirty="0" smtClean="0">
                <a:solidFill>
                  <a:srgbClr val="315683"/>
                </a:solidFill>
              </a:rPr>
              <a:t>- Facing Family Difficulties -</a:t>
            </a:r>
          </a:p>
          <a:p>
            <a:pPr algn="ctr"/>
            <a:r>
              <a:rPr lang="en-IE" sz="3200" dirty="0">
                <a:solidFill>
                  <a:srgbClr val="008080"/>
                </a:solidFill>
              </a:rPr>
              <a:t>Working with Parents with Disabilities</a:t>
            </a:r>
            <a:endParaRPr lang="en-IE" sz="3200" b="1" dirty="0" smtClean="0">
              <a:solidFill>
                <a:srgbClr val="008080"/>
              </a:solidFill>
            </a:endParaRPr>
          </a:p>
          <a:p>
            <a:pPr algn="ctr"/>
            <a:endParaRPr lang="en-IE" sz="200" b="1" dirty="0" smtClean="0">
              <a:solidFill>
                <a:srgbClr val="315683"/>
              </a:solidFill>
            </a:endParaRPr>
          </a:p>
          <a:p>
            <a:pPr algn="ctr"/>
            <a:endParaRPr lang="en-IE" sz="200" b="1" dirty="0">
              <a:solidFill>
                <a:srgbClr val="315683"/>
              </a:solidFill>
            </a:endParaRPr>
          </a:p>
          <a:p>
            <a:pPr algn="ctr"/>
            <a:endParaRPr lang="en-IE" sz="200" b="1" dirty="0" smtClean="0">
              <a:solidFill>
                <a:srgbClr val="315683"/>
              </a:solidFill>
            </a:endParaRPr>
          </a:p>
          <a:p>
            <a:pPr algn="ctr"/>
            <a:endParaRPr lang="en-IE" sz="200" b="1" dirty="0" smtClean="0">
              <a:solidFill>
                <a:srgbClr val="315683"/>
              </a:solidFill>
            </a:endParaRPr>
          </a:p>
          <a:p>
            <a:pPr algn="ctr"/>
            <a:endParaRPr lang="en-IE" sz="200" b="1" dirty="0">
              <a:solidFill>
                <a:srgbClr val="315683"/>
              </a:solidFill>
            </a:endParaRPr>
          </a:p>
          <a:p>
            <a:pPr algn="ctr"/>
            <a:endParaRPr lang="en-IE" sz="200" b="1" dirty="0" smtClean="0">
              <a:solidFill>
                <a:srgbClr val="315683"/>
              </a:solidFill>
            </a:endParaRPr>
          </a:p>
          <a:p>
            <a:pPr algn="ctr"/>
            <a:endParaRPr lang="en-IE" sz="200" b="1" dirty="0">
              <a:solidFill>
                <a:srgbClr val="315683"/>
              </a:solidFill>
            </a:endParaRPr>
          </a:p>
          <a:p>
            <a:pPr algn="ctr"/>
            <a:endParaRPr lang="en-IE" sz="200" b="1" dirty="0" smtClean="0">
              <a:solidFill>
                <a:srgbClr val="315683"/>
              </a:solidFill>
            </a:endParaRPr>
          </a:p>
          <a:p>
            <a:pPr algn="ctr"/>
            <a:endParaRPr lang="en-IE" sz="200" b="1" dirty="0">
              <a:solidFill>
                <a:srgbClr val="315683"/>
              </a:solidFill>
            </a:endParaRPr>
          </a:p>
          <a:p>
            <a:pPr algn="ctr"/>
            <a:endParaRPr lang="en-IE" sz="200" b="1" dirty="0" smtClean="0">
              <a:solidFill>
                <a:srgbClr val="315683"/>
              </a:solidFill>
            </a:endParaRPr>
          </a:p>
          <a:p>
            <a:pPr algn="ctr"/>
            <a:endParaRPr lang="en-IE" sz="200" b="1" dirty="0">
              <a:solidFill>
                <a:srgbClr val="315683"/>
              </a:solidFill>
            </a:endParaRPr>
          </a:p>
          <a:p>
            <a:pPr algn="ctr"/>
            <a:endParaRPr lang="en-IE" sz="200" b="1" dirty="0">
              <a:solidFill>
                <a:srgbClr val="315683"/>
              </a:solidFill>
            </a:endParaRPr>
          </a:p>
          <a:p>
            <a:pPr algn="ctr"/>
            <a:endParaRPr lang="en-IE" sz="200" b="1" dirty="0" smtClean="0">
              <a:solidFill>
                <a:srgbClr val="315683"/>
              </a:solidFill>
            </a:endParaRPr>
          </a:p>
          <a:p>
            <a:pPr algn="ctr"/>
            <a:r>
              <a:rPr lang="en-IE" sz="2400" b="1" dirty="0" smtClean="0">
                <a:solidFill>
                  <a:srgbClr val="315683"/>
                </a:solidFill>
              </a:rPr>
              <a:t>22</a:t>
            </a:r>
            <a:r>
              <a:rPr lang="en-IE" sz="2400" b="1" baseline="30000" dirty="0" smtClean="0">
                <a:solidFill>
                  <a:srgbClr val="315683"/>
                </a:solidFill>
              </a:rPr>
              <a:t>nd</a:t>
            </a:r>
            <a:r>
              <a:rPr lang="en-IE" sz="2400" b="1" dirty="0" smtClean="0">
                <a:solidFill>
                  <a:srgbClr val="315683"/>
                </a:solidFill>
              </a:rPr>
              <a:t> September 2016</a:t>
            </a:r>
            <a:endParaRPr lang="en-IE" sz="2400" b="1" dirty="0">
              <a:solidFill>
                <a:srgbClr val="315683"/>
              </a:solidFill>
            </a:endParaRPr>
          </a:p>
        </p:txBody>
      </p:sp>
      <p:pic>
        <p:nvPicPr>
          <p:cNvPr id="3" name="Picture 2" descr="Site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7732" y="2868138"/>
            <a:ext cx="3230036" cy="807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696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2021" y="1476"/>
            <a:ext cx="6648211" cy="763228"/>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en-IE" sz="2400" b="1" dirty="0" smtClean="0">
                <a:solidFill>
                  <a:prstClr val="white"/>
                </a:solidFill>
                <a:latin typeface="Arial" pitchFamily="34" charset="0"/>
                <a:ea typeface="Ebrima" pitchFamily="2" charset="0"/>
                <a:cs typeface="Arial" pitchFamily="34" charset="0"/>
              </a:rPr>
              <a:t>WHEN AN ENQUIRY IS RECEIVED BY NAS</a:t>
            </a:r>
          </a:p>
        </p:txBody>
      </p:sp>
      <p:graphicFrame>
        <p:nvGraphicFramePr>
          <p:cNvPr id="13" name="Diagram 12"/>
          <p:cNvGraphicFramePr/>
          <p:nvPr>
            <p:extLst>
              <p:ext uri="{D42A27DB-BD31-4B8C-83A1-F6EECF244321}">
                <p14:modId xmlns:p14="http://schemas.microsoft.com/office/powerpoint/2010/main" val="2532974034"/>
              </p:ext>
            </p:extLst>
          </p:nvPr>
        </p:nvGraphicFramePr>
        <p:xfrm>
          <a:off x="53752" y="1124744"/>
          <a:ext cx="9090248"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p:cNvSpPr/>
          <p:nvPr/>
        </p:nvSpPr>
        <p:spPr>
          <a:xfrm>
            <a:off x="179512" y="4072470"/>
            <a:ext cx="9131980" cy="2800767"/>
          </a:xfrm>
          <a:prstGeom prst="rect">
            <a:avLst/>
          </a:prstGeom>
        </p:spPr>
        <p:txBody>
          <a:bodyPr wrap="square">
            <a:spAutoFit/>
          </a:bodyPr>
          <a:lstStyle/>
          <a:p>
            <a:pPr algn="ctr"/>
            <a:endParaRPr lang="en-IE" sz="2400" dirty="0" smtClean="0">
              <a:solidFill>
                <a:prstClr val="black"/>
              </a:solidFill>
            </a:endParaRPr>
          </a:p>
          <a:p>
            <a:pPr algn="ctr"/>
            <a:r>
              <a:rPr lang="en-IE" sz="3200" dirty="0" smtClean="0">
                <a:solidFill>
                  <a:prstClr val="black"/>
                </a:solidFill>
                <a:latin typeface="Arial" pitchFamily="34" charset="0"/>
                <a:cs typeface="Arial" pitchFamily="34" charset="0"/>
              </a:rPr>
              <a:t>The </a:t>
            </a:r>
            <a:r>
              <a:rPr lang="en-IE" sz="3200" dirty="0">
                <a:solidFill>
                  <a:prstClr val="black"/>
                </a:solidFill>
                <a:latin typeface="Arial" pitchFamily="34" charset="0"/>
                <a:cs typeface="Arial" pitchFamily="34" charset="0"/>
              </a:rPr>
              <a:t>role of the advocate is to get to know the person and support them to have their wishes and preferences at the centre of the decision making process. </a:t>
            </a:r>
            <a:endParaRPr lang="en-IE" sz="3200" dirty="0" smtClean="0">
              <a:solidFill>
                <a:prstClr val="black"/>
              </a:solidFill>
              <a:latin typeface="Arial" pitchFamily="34" charset="0"/>
              <a:cs typeface="Arial" pitchFamily="34" charset="0"/>
            </a:endParaRPr>
          </a:p>
          <a:p>
            <a:endParaRPr lang="en-IE" sz="2400" dirty="0">
              <a:solidFill>
                <a:prstClr val="black"/>
              </a:solidFill>
              <a:latin typeface="Arial" pitchFamily="34" charset="0"/>
              <a:cs typeface="Arial" pitchFamily="34" charset="0"/>
            </a:endParaRPr>
          </a:p>
        </p:txBody>
      </p:sp>
      <p:sp>
        <p:nvSpPr>
          <p:cNvPr id="10" name="Slide Number Placeholder 4"/>
          <p:cNvSpPr txBox="1">
            <a:spLocks noGrp="1"/>
          </p:cNvSpPr>
          <p:nvPr/>
        </p:nvSpPr>
        <p:spPr bwMode="auto">
          <a:xfrm>
            <a:off x="8768507" y="6525743"/>
            <a:ext cx="395536" cy="332260"/>
          </a:xfrm>
          <a:prstGeom prst="rect">
            <a:avLst/>
          </a:prstGeom>
          <a:solidFill>
            <a:srgbClr val="0066FF"/>
          </a:solidFill>
          <a:ln>
            <a:noFill/>
          </a:ln>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fld id="{DE336710-9563-4B4C-BB2B-A27246B70022}" type="slidenum">
              <a:rPr lang="en-GB" sz="1600" b="1">
                <a:solidFill>
                  <a:prstClr val="white"/>
                </a:solidFill>
                <a:latin typeface="Times New Roman" pitchFamily="18" charset="0"/>
              </a:rPr>
              <a:pPr algn="ctr"/>
              <a:t>10</a:t>
            </a:fld>
            <a:endParaRPr lang="en-GB" sz="1600" b="1" dirty="0">
              <a:solidFill>
                <a:prstClr val="white"/>
              </a:solidFill>
              <a:latin typeface="Times New Roman" pitchFamily="18" charset="0"/>
            </a:endParaRPr>
          </a:p>
        </p:txBody>
      </p:sp>
      <p:pic>
        <p:nvPicPr>
          <p:cNvPr id="11" name="Picture 10"/>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88853" y="-148184"/>
            <a:ext cx="2822639" cy="1117295"/>
          </a:xfrm>
          <a:prstGeom prst="rect">
            <a:avLst/>
          </a:prstGeom>
        </p:spPr>
      </p:pic>
    </p:spTree>
    <p:extLst>
      <p:ext uri="{BB962C8B-B14F-4D97-AF65-F5344CB8AC3E}">
        <p14:creationId xmlns:p14="http://schemas.microsoft.com/office/powerpoint/2010/main" val="27747182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20" y="836712"/>
            <a:ext cx="9024476" cy="2448272"/>
          </a:xfrm>
        </p:spPr>
        <p:txBody>
          <a:bodyPr/>
          <a:lstStyle/>
          <a:p>
            <a:pPr marL="0" indent="0" algn="just">
              <a:buNone/>
            </a:pPr>
            <a:r>
              <a:rPr lang="en-IE" sz="2400" dirty="0"/>
              <a:t>In a case where the client is not in a position to articulate their will or preferences the advocate </a:t>
            </a:r>
            <a:r>
              <a:rPr lang="en-IE" sz="2400" dirty="0" smtClean="0"/>
              <a:t>uses </a:t>
            </a:r>
            <a:r>
              <a:rPr lang="en-IE" sz="2400" dirty="0"/>
              <a:t>4 internationally recognised approaches to try to ascertain the person’s will and </a:t>
            </a:r>
            <a:r>
              <a:rPr lang="en-IE" sz="2400" dirty="0" smtClean="0"/>
              <a:t>preference. The advocate  examines the </a:t>
            </a:r>
            <a:r>
              <a:rPr lang="en-IE" sz="2400" dirty="0"/>
              <a:t>options available, asking questions on the person’s behalf </a:t>
            </a:r>
            <a:r>
              <a:rPr lang="en-IE" sz="2400" dirty="0" smtClean="0"/>
              <a:t>and, </a:t>
            </a:r>
            <a:r>
              <a:rPr lang="en-IE" sz="2400" dirty="0"/>
              <a:t>and </a:t>
            </a:r>
            <a:r>
              <a:rPr lang="en-IE" sz="2400" dirty="0" smtClean="0"/>
              <a:t>examines </a:t>
            </a:r>
            <a:r>
              <a:rPr lang="en-IE" sz="2400" dirty="0"/>
              <a:t>how the course of action will impact on the person’s quality of </a:t>
            </a:r>
            <a:r>
              <a:rPr lang="en-IE" sz="2400" dirty="0" smtClean="0"/>
              <a:t>life.</a:t>
            </a:r>
            <a:endParaRPr lang="en-IE" sz="2400" dirty="0"/>
          </a:p>
        </p:txBody>
      </p:sp>
      <p:sp>
        <p:nvSpPr>
          <p:cNvPr id="5" name="Rounded Rectangle 4"/>
          <p:cNvSpPr/>
          <p:nvPr/>
        </p:nvSpPr>
        <p:spPr>
          <a:xfrm>
            <a:off x="12020" y="1476"/>
            <a:ext cx="6648212" cy="694989"/>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en-IE" sz="2400" b="1" dirty="0" smtClean="0">
                <a:solidFill>
                  <a:prstClr val="white"/>
                </a:solidFill>
                <a:latin typeface="Arial" pitchFamily="34" charset="0"/>
                <a:ea typeface="Ebrima" pitchFamily="2" charset="0"/>
                <a:cs typeface="Arial" pitchFamily="34" charset="0"/>
              </a:rPr>
              <a:t>WHEN A REFERRAL IS RECEIVED CONT.</a:t>
            </a:r>
          </a:p>
        </p:txBody>
      </p:sp>
      <p:graphicFrame>
        <p:nvGraphicFramePr>
          <p:cNvPr id="9" name="Content Placeholder 5"/>
          <p:cNvGraphicFramePr>
            <a:graphicFrameLocks/>
          </p:cNvGraphicFramePr>
          <p:nvPr>
            <p:extLst>
              <p:ext uri="{D42A27DB-BD31-4B8C-83A1-F6EECF244321}">
                <p14:modId xmlns:p14="http://schemas.microsoft.com/office/powerpoint/2010/main" val="1414892773"/>
              </p:ext>
            </p:extLst>
          </p:nvPr>
        </p:nvGraphicFramePr>
        <p:xfrm>
          <a:off x="5076056" y="2924944"/>
          <a:ext cx="4608512" cy="4133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4157695499"/>
              </p:ext>
            </p:extLst>
          </p:nvPr>
        </p:nvGraphicFramePr>
        <p:xfrm>
          <a:off x="-396552" y="2996952"/>
          <a:ext cx="6362700" cy="38004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Down Arrow 9"/>
          <p:cNvSpPr/>
          <p:nvPr/>
        </p:nvSpPr>
        <p:spPr>
          <a:xfrm rot="10800000">
            <a:off x="2502095" y="3645024"/>
            <a:ext cx="504056" cy="2780928"/>
          </a:xfrm>
          <a:prstGeom prst="down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Down Arrow 11"/>
          <p:cNvSpPr/>
          <p:nvPr/>
        </p:nvSpPr>
        <p:spPr>
          <a:xfrm rot="16200000">
            <a:off x="3947026" y="3784345"/>
            <a:ext cx="504056" cy="2780928"/>
          </a:xfrm>
          <a:prstGeom prst="down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Down Arrow 12"/>
          <p:cNvSpPr/>
          <p:nvPr/>
        </p:nvSpPr>
        <p:spPr>
          <a:xfrm rot="5400000">
            <a:off x="1227021" y="3695760"/>
            <a:ext cx="504056" cy="2958099"/>
          </a:xfrm>
          <a:prstGeom prst="down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Down Arrow 10"/>
          <p:cNvSpPr/>
          <p:nvPr/>
        </p:nvSpPr>
        <p:spPr>
          <a:xfrm>
            <a:off x="2495023" y="4077072"/>
            <a:ext cx="504056" cy="2780928"/>
          </a:xfrm>
          <a:prstGeom prst="down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itle 6"/>
          <p:cNvSpPr txBox="1">
            <a:spLocks noGrp="1"/>
          </p:cNvSpPr>
          <p:nvPr>
            <p:ph type="title"/>
          </p:nvPr>
        </p:nvSpPr>
        <p:spPr>
          <a:xfrm>
            <a:off x="467544" y="4744809"/>
            <a:ext cx="4629051" cy="581358"/>
          </a:xfrm>
          <a:prstGeom prst="rect">
            <a:avLst/>
          </a:prstGeom>
          <a:solidFill>
            <a:schemeClr val="accent3">
              <a:lumMod val="40000"/>
              <a:lumOff val="60000"/>
            </a:schemeClr>
          </a:solidFill>
          <a:ln>
            <a:solidFill>
              <a:srgbClr val="159CD9"/>
            </a:solidFill>
          </a:ln>
        </p:spPr>
        <p:txBody>
          <a:bodyPr wrap="square" rtlCol="0">
            <a:spAutoFit/>
          </a:bodyPr>
          <a:lstStyle/>
          <a:p>
            <a:pPr algn="ctr"/>
            <a:r>
              <a:rPr lang="en-IE" sz="1600" dirty="0" smtClean="0"/>
              <a:t>Approaches when working with a person with communication differences</a:t>
            </a:r>
            <a:endParaRPr lang="en-IE" sz="1600" dirty="0"/>
          </a:p>
        </p:txBody>
      </p:sp>
      <p:sp>
        <p:nvSpPr>
          <p:cNvPr id="14" name="Slide Number Placeholder 4"/>
          <p:cNvSpPr txBox="1">
            <a:spLocks noGrp="1"/>
          </p:cNvSpPr>
          <p:nvPr/>
        </p:nvSpPr>
        <p:spPr bwMode="auto">
          <a:xfrm>
            <a:off x="8768507" y="6525743"/>
            <a:ext cx="395536" cy="332260"/>
          </a:xfrm>
          <a:prstGeom prst="rect">
            <a:avLst/>
          </a:prstGeom>
          <a:solidFill>
            <a:srgbClr val="0066FF"/>
          </a:solidFill>
          <a:ln>
            <a:noFill/>
          </a:ln>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fld id="{DE336710-9563-4B4C-BB2B-A27246B70022}" type="slidenum">
              <a:rPr lang="en-GB" sz="1600" b="1">
                <a:solidFill>
                  <a:prstClr val="white"/>
                </a:solidFill>
                <a:latin typeface="Times New Roman" pitchFamily="18" charset="0"/>
              </a:rPr>
              <a:pPr algn="ctr"/>
              <a:t>11</a:t>
            </a:fld>
            <a:endParaRPr lang="en-GB" sz="1600" b="1" dirty="0">
              <a:solidFill>
                <a:prstClr val="white"/>
              </a:solidFill>
              <a:latin typeface="Times New Roman" pitchFamily="18" charset="0"/>
            </a:endParaRPr>
          </a:p>
        </p:txBody>
      </p:sp>
      <p:pic>
        <p:nvPicPr>
          <p:cNvPr id="15" name="Picture 14"/>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16216" y="-205631"/>
            <a:ext cx="2822639" cy="1117295"/>
          </a:xfrm>
          <a:prstGeom prst="rect">
            <a:avLst/>
          </a:prstGeom>
        </p:spPr>
      </p:pic>
    </p:spTree>
    <p:extLst>
      <p:ext uri="{BB962C8B-B14F-4D97-AF65-F5344CB8AC3E}">
        <p14:creationId xmlns:p14="http://schemas.microsoft.com/office/powerpoint/2010/main" val="30154233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1764" y="1044523"/>
            <a:ext cx="4788024" cy="5478423"/>
          </a:xfrm>
          <a:prstGeom prst="rect">
            <a:avLst/>
          </a:prstGeom>
        </p:spPr>
        <p:txBody>
          <a:bodyPr wrap="square">
            <a:spAutoFit/>
          </a:bodyPr>
          <a:lstStyle/>
          <a:p>
            <a:r>
              <a:rPr lang="en-IE" b="1" dirty="0">
                <a:solidFill>
                  <a:prstClr val="black"/>
                </a:solidFill>
              </a:rPr>
              <a:t>Where to live</a:t>
            </a:r>
            <a:endParaRPr lang="en-IE" dirty="0">
              <a:solidFill>
                <a:prstClr val="black"/>
              </a:solidFill>
            </a:endParaRPr>
          </a:p>
          <a:p>
            <a:pPr marL="285750" indent="-285750">
              <a:buFont typeface="Arial" pitchFamily="34" charset="0"/>
              <a:buChar char="•"/>
            </a:pPr>
            <a:r>
              <a:rPr lang="en-IE" dirty="0" smtClean="0">
                <a:solidFill>
                  <a:prstClr val="black"/>
                </a:solidFill>
              </a:rPr>
              <a:t>Who </a:t>
            </a:r>
            <a:r>
              <a:rPr lang="en-IE" dirty="0">
                <a:solidFill>
                  <a:prstClr val="black"/>
                </a:solidFill>
              </a:rPr>
              <a:t>to live with</a:t>
            </a:r>
          </a:p>
          <a:p>
            <a:pPr marL="285750" indent="-285750">
              <a:buFont typeface="Arial" pitchFamily="34" charset="0"/>
              <a:buChar char="•"/>
              <a:tabLst>
                <a:tab pos="2506663" algn="l"/>
              </a:tabLst>
            </a:pPr>
            <a:r>
              <a:rPr lang="en-IE" dirty="0" smtClean="0">
                <a:solidFill>
                  <a:prstClr val="black"/>
                </a:solidFill>
              </a:rPr>
              <a:t>What </a:t>
            </a:r>
            <a:r>
              <a:rPr lang="en-IE" dirty="0">
                <a:solidFill>
                  <a:prstClr val="black"/>
                </a:solidFill>
              </a:rPr>
              <a:t>kind of place do </a:t>
            </a:r>
            <a:r>
              <a:rPr lang="en-IE" dirty="0" smtClean="0">
                <a:solidFill>
                  <a:prstClr val="black"/>
                </a:solidFill>
              </a:rPr>
              <a:t>                                                      I want to </a:t>
            </a:r>
            <a:r>
              <a:rPr lang="en-IE" dirty="0">
                <a:solidFill>
                  <a:prstClr val="black"/>
                </a:solidFill>
              </a:rPr>
              <a:t>live in</a:t>
            </a:r>
          </a:p>
          <a:p>
            <a:endParaRPr lang="en-IE" b="1" dirty="0" smtClean="0">
              <a:solidFill>
                <a:prstClr val="black"/>
              </a:solidFill>
            </a:endParaRPr>
          </a:p>
          <a:p>
            <a:endParaRPr lang="en-IE" sz="800" b="1" dirty="0">
              <a:solidFill>
                <a:prstClr val="black"/>
              </a:solidFill>
            </a:endParaRPr>
          </a:p>
          <a:p>
            <a:r>
              <a:rPr lang="en-IE" b="1" dirty="0" smtClean="0">
                <a:solidFill>
                  <a:prstClr val="black"/>
                </a:solidFill>
              </a:rPr>
              <a:t>What </a:t>
            </a:r>
            <a:r>
              <a:rPr lang="en-IE" b="1" dirty="0">
                <a:solidFill>
                  <a:prstClr val="black"/>
                </a:solidFill>
              </a:rPr>
              <a:t>to do in the evening</a:t>
            </a:r>
            <a:endParaRPr lang="en-IE" dirty="0">
              <a:solidFill>
                <a:prstClr val="black"/>
              </a:solidFill>
            </a:endParaRPr>
          </a:p>
          <a:p>
            <a:pPr marL="285750" indent="-285750">
              <a:buFont typeface="Arial" pitchFamily="34" charset="0"/>
              <a:buChar char="•"/>
            </a:pPr>
            <a:r>
              <a:rPr lang="en-IE" dirty="0" smtClean="0">
                <a:solidFill>
                  <a:prstClr val="black"/>
                </a:solidFill>
              </a:rPr>
              <a:t>Sports </a:t>
            </a:r>
            <a:endParaRPr lang="en-IE" dirty="0">
              <a:solidFill>
                <a:prstClr val="black"/>
              </a:solidFill>
            </a:endParaRPr>
          </a:p>
          <a:p>
            <a:pPr marL="285750" indent="-285750">
              <a:buFont typeface="Arial" pitchFamily="34" charset="0"/>
              <a:buChar char="•"/>
            </a:pPr>
            <a:r>
              <a:rPr lang="en-IE" dirty="0" smtClean="0">
                <a:solidFill>
                  <a:prstClr val="black"/>
                </a:solidFill>
              </a:rPr>
              <a:t>Hobbies</a:t>
            </a:r>
            <a:endParaRPr lang="en-IE" dirty="0">
              <a:solidFill>
                <a:prstClr val="black"/>
              </a:solidFill>
            </a:endParaRPr>
          </a:p>
          <a:p>
            <a:pPr marL="285750" indent="-285750">
              <a:buFont typeface="Arial" pitchFamily="34" charset="0"/>
              <a:buChar char="•"/>
            </a:pPr>
            <a:r>
              <a:rPr lang="en-IE" dirty="0" smtClean="0">
                <a:solidFill>
                  <a:prstClr val="black"/>
                </a:solidFill>
              </a:rPr>
              <a:t>Socialising</a:t>
            </a:r>
            <a:endParaRPr lang="en-IE" dirty="0">
              <a:solidFill>
                <a:prstClr val="black"/>
              </a:solidFill>
            </a:endParaRPr>
          </a:p>
          <a:p>
            <a:pPr marL="285750" indent="-285750">
              <a:buFont typeface="Arial" pitchFamily="34" charset="0"/>
              <a:buChar char="•"/>
            </a:pPr>
            <a:endParaRPr lang="en-IE" b="1" dirty="0" smtClean="0">
              <a:solidFill>
                <a:prstClr val="black"/>
              </a:solidFill>
            </a:endParaRPr>
          </a:p>
          <a:p>
            <a:r>
              <a:rPr lang="en-IE" b="1" dirty="0" smtClean="0">
                <a:solidFill>
                  <a:prstClr val="black"/>
                </a:solidFill>
              </a:rPr>
              <a:t>Quality </a:t>
            </a:r>
            <a:r>
              <a:rPr lang="en-IE" b="1" dirty="0">
                <a:solidFill>
                  <a:prstClr val="black"/>
                </a:solidFill>
              </a:rPr>
              <a:t>of life</a:t>
            </a:r>
            <a:endParaRPr lang="en-IE" dirty="0">
              <a:solidFill>
                <a:prstClr val="black"/>
              </a:solidFill>
            </a:endParaRPr>
          </a:p>
          <a:p>
            <a:pPr marL="285750" indent="-285750">
              <a:buFont typeface="Arial" pitchFamily="34" charset="0"/>
              <a:buChar char="•"/>
            </a:pPr>
            <a:r>
              <a:rPr lang="en-IE" dirty="0" smtClean="0">
                <a:solidFill>
                  <a:prstClr val="black"/>
                </a:solidFill>
              </a:rPr>
              <a:t>Loneliness</a:t>
            </a:r>
            <a:endParaRPr lang="en-IE" dirty="0">
              <a:solidFill>
                <a:prstClr val="black"/>
              </a:solidFill>
            </a:endParaRPr>
          </a:p>
          <a:p>
            <a:pPr marL="285750" indent="-285750">
              <a:buFont typeface="Arial" pitchFamily="34" charset="0"/>
              <a:buChar char="•"/>
            </a:pPr>
            <a:r>
              <a:rPr lang="en-IE" dirty="0" smtClean="0">
                <a:solidFill>
                  <a:prstClr val="black"/>
                </a:solidFill>
              </a:rPr>
              <a:t>Fear </a:t>
            </a:r>
            <a:r>
              <a:rPr lang="en-IE" dirty="0">
                <a:solidFill>
                  <a:prstClr val="black"/>
                </a:solidFill>
              </a:rPr>
              <a:t>of speaking up</a:t>
            </a:r>
          </a:p>
          <a:p>
            <a:pPr marL="285750" indent="-285750">
              <a:buFont typeface="Arial" pitchFamily="34" charset="0"/>
              <a:buChar char="•"/>
            </a:pPr>
            <a:r>
              <a:rPr lang="en-IE" dirty="0" smtClean="0">
                <a:solidFill>
                  <a:prstClr val="black"/>
                </a:solidFill>
              </a:rPr>
              <a:t>Equal treatment “mainstreaming</a:t>
            </a:r>
            <a:r>
              <a:rPr lang="en-IE" dirty="0">
                <a:solidFill>
                  <a:prstClr val="black"/>
                </a:solidFill>
              </a:rPr>
              <a:t>” </a:t>
            </a:r>
            <a:r>
              <a:rPr lang="en-IE" dirty="0" smtClean="0">
                <a:solidFill>
                  <a:prstClr val="black"/>
                </a:solidFill>
              </a:rPr>
              <a:t>                                – </a:t>
            </a:r>
            <a:r>
              <a:rPr lang="en-IE" dirty="0">
                <a:solidFill>
                  <a:prstClr val="black"/>
                </a:solidFill>
              </a:rPr>
              <a:t>use services like everyone else</a:t>
            </a:r>
          </a:p>
          <a:p>
            <a:pPr marL="285750" indent="-285750">
              <a:buFont typeface="Arial" pitchFamily="34" charset="0"/>
              <a:buChar char="•"/>
            </a:pPr>
            <a:r>
              <a:rPr lang="en-IE" dirty="0" smtClean="0">
                <a:solidFill>
                  <a:prstClr val="black"/>
                </a:solidFill>
              </a:rPr>
              <a:t>Services </a:t>
            </a:r>
            <a:r>
              <a:rPr lang="en-IE" dirty="0">
                <a:solidFill>
                  <a:prstClr val="black"/>
                </a:solidFill>
              </a:rPr>
              <a:t>– mental health, </a:t>
            </a:r>
            <a:r>
              <a:rPr lang="en-IE" dirty="0" err="1">
                <a:solidFill>
                  <a:prstClr val="black"/>
                </a:solidFill>
              </a:rPr>
              <a:t>physio</a:t>
            </a:r>
            <a:r>
              <a:rPr lang="en-IE" dirty="0">
                <a:solidFill>
                  <a:prstClr val="black"/>
                </a:solidFill>
              </a:rPr>
              <a:t>, </a:t>
            </a:r>
            <a:r>
              <a:rPr lang="en-IE" dirty="0" smtClean="0">
                <a:solidFill>
                  <a:prstClr val="black"/>
                </a:solidFill>
              </a:rPr>
              <a:t>                                social </a:t>
            </a:r>
            <a:r>
              <a:rPr lang="en-IE" dirty="0">
                <a:solidFill>
                  <a:prstClr val="black"/>
                </a:solidFill>
              </a:rPr>
              <a:t>work, housing, county </a:t>
            </a:r>
            <a:r>
              <a:rPr lang="en-IE" dirty="0" smtClean="0">
                <a:solidFill>
                  <a:prstClr val="black"/>
                </a:solidFill>
              </a:rPr>
              <a:t>council</a:t>
            </a:r>
            <a:endParaRPr lang="en-IE" dirty="0">
              <a:solidFill>
                <a:prstClr val="black"/>
              </a:solidFill>
            </a:endParaRPr>
          </a:p>
          <a:p>
            <a:r>
              <a:rPr lang="en-IE" dirty="0">
                <a:solidFill>
                  <a:prstClr val="black"/>
                </a:solidFill>
              </a:rPr>
              <a:t>	</a:t>
            </a:r>
            <a:r>
              <a:rPr lang="en-IE" b="1" dirty="0">
                <a:solidFill>
                  <a:prstClr val="black"/>
                </a:solidFill>
              </a:rPr>
              <a:t/>
            </a:r>
            <a:br>
              <a:rPr lang="en-IE" b="1" dirty="0">
                <a:solidFill>
                  <a:prstClr val="black"/>
                </a:solidFill>
              </a:rPr>
            </a:br>
            <a:r>
              <a:rPr lang="en-IE" b="1" dirty="0">
                <a:solidFill>
                  <a:prstClr val="black"/>
                </a:solidFill>
              </a:rPr>
              <a:t> </a:t>
            </a:r>
            <a:endParaRPr lang="en-IE" dirty="0">
              <a:solidFill>
                <a:prstClr val="black"/>
              </a:solidFill>
            </a:endParaRPr>
          </a:p>
        </p:txBody>
      </p:sp>
      <p:sp>
        <p:nvSpPr>
          <p:cNvPr id="8" name="Slide Number Placeholder 4"/>
          <p:cNvSpPr txBox="1">
            <a:spLocks noGrp="1"/>
          </p:cNvSpPr>
          <p:nvPr/>
        </p:nvSpPr>
        <p:spPr bwMode="auto">
          <a:xfrm>
            <a:off x="8748464" y="6525740"/>
            <a:ext cx="395536" cy="332260"/>
          </a:xfrm>
          <a:prstGeom prst="rect">
            <a:avLst/>
          </a:prstGeom>
          <a:solidFill>
            <a:srgbClr val="0066FF"/>
          </a:solidFill>
          <a:ln>
            <a:noFill/>
          </a:ln>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fld id="{DE336710-9563-4B4C-BB2B-A27246B70022}" type="slidenum">
              <a:rPr lang="en-GB" sz="1600" b="1">
                <a:solidFill>
                  <a:prstClr val="white"/>
                </a:solidFill>
                <a:latin typeface="Times New Roman" pitchFamily="18" charset="0"/>
              </a:rPr>
              <a:pPr algn="ctr"/>
              <a:t>12</a:t>
            </a:fld>
            <a:endParaRPr lang="en-GB" sz="1600" b="1" dirty="0">
              <a:solidFill>
                <a:prstClr val="white"/>
              </a:solidFill>
              <a:latin typeface="Times New Roman" pitchFamily="18" charset="0"/>
            </a:endParaRPr>
          </a:p>
        </p:txBody>
      </p:sp>
      <p:sp>
        <p:nvSpPr>
          <p:cNvPr id="10" name="Rectangle 9"/>
          <p:cNvSpPr/>
          <p:nvPr/>
        </p:nvSpPr>
        <p:spPr>
          <a:xfrm>
            <a:off x="4957774" y="1101906"/>
            <a:ext cx="4078722" cy="1200329"/>
          </a:xfrm>
          <a:prstGeom prst="rect">
            <a:avLst/>
          </a:prstGeom>
        </p:spPr>
        <p:txBody>
          <a:bodyPr wrap="square">
            <a:spAutoFit/>
          </a:bodyPr>
          <a:lstStyle/>
          <a:p>
            <a:r>
              <a:rPr lang="en-IE" b="1" dirty="0">
                <a:solidFill>
                  <a:prstClr val="black"/>
                </a:solidFill>
              </a:rPr>
              <a:t>What to do during the day</a:t>
            </a:r>
            <a:endParaRPr lang="en-IE" dirty="0">
              <a:solidFill>
                <a:prstClr val="black"/>
              </a:solidFill>
            </a:endParaRPr>
          </a:p>
          <a:p>
            <a:pPr marL="285750" indent="-285750">
              <a:buFont typeface="Arial" pitchFamily="34" charset="0"/>
              <a:buChar char="•"/>
            </a:pPr>
            <a:r>
              <a:rPr lang="en-IE" dirty="0" smtClean="0">
                <a:solidFill>
                  <a:prstClr val="black"/>
                </a:solidFill>
              </a:rPr>
              <a:t>Working</a:t>
            </a:r>
            <a:endParaRPr lang="en-IE" dirty="0">
              <a:solidFill>
                <a:prstClr val="black"/>
              </a:solidFill>
            </a:endParaRPr>
          </a:p>
          <a:p>
            <a:pPr marL="285750" indent="-285750">
              <a:buFont typeface="Arial" pitchFamily="34" charset="0"/>
              <a:buChar char="•"/>
            </a:pPr>
            <a:r>
              <a:rPr lang="en-IE" dirty="0" smtClean="0">
                <a:solidFill>
                  <a:prstClr val="black"/>
                </a:solidFill>
              </a:rPr>
              <a:t>Training</a:t>
            </a:r>
            <a:endParaRPr lang="en-IE" dirty="0">
              <a:solidFill>
                <a:prstClr val="black"/>
              </a:solidFill>
            </a:endParaRPr>
          </a:p>
          <a:p>
            <a:pPr marL="285750" indent="-285750">
              <a:buFont typeface="Arial" pitchFamily="34" charset="0"/>
              <a:buChar char="•"/>
            </a:pPr>
            <a:r>
              <a:rPr lang="en-IE" dirty="0" smtClean="0">
                <a:solidFill>
                  <a:prstClr val="black"/>
                </a:solidFill>
              </a:rPr>
              <a:t>Learning</a:t>
            </a:r>
            <a:endParaRPr lang="en-IE" dirty="0">
              <a:solidFill>
                <a:prstClr val="black"/>
              </a:solidFill>
            </a:endParaRPr>
          </a:p>
        </p:txBody>
      </p:sp>
      <p:sp>
        <p:nvSpPr>
          <p:cNvPr id="11" name="Rectangle 10"/>
          <p:cNvSpPr/>
          <p:nvPr/>
        </p:nvSpPr>
        <p:spPr>
          <a:xfrm>
            <a:off x="4926050" y="3206412"/>
            <a:ext cx="4110446" cy="1477328"/>
          </a:xfrm>
          <a:prstGeom prst="rect">
            <a:avLst/>
          </a:prstGeom>
        </p:spPr>
        <p:txBody>
          <a:bodyPr wrap="square">
            <a:spAutoFit/>
          </a:bodyPr>
          <a:lstStyle/>
          <a:p>
            <a:r>
              <a:rPr lang="en-IE" b="1" dirty="0">
                <a:solidFill>
                  <a:prstClr val="black"/>
                </a:solidFill>
              </a:rPr>
              <a:t>Money</a:t>
            </a:r>
            <a:endParaRPr lang="en-IE" dirty="0">
              <a:solidFill>
                <a:prstClr val="black"/>
              </a:solidFill>
            </a:endParaRPr>
          </a:p>
          <a:p>
            <a:pPr marL="285750" indent="-285750">
              <a:buFont typeface="Arial" pitchFamily="34" charset="0"/>
              <a:buChar char="•"/>
            </a:pPr>
            <a:r>
              <a:rPr lang="en-IE" dirty="0" smtClean="0">
                <a:solidFill>
                  <a:prstClr val="black"/>
                </a:solidFill>
              </a:rPr>
              <a:t>How </a:t>
            </a:r>
            <a:r>
              <a:rPr lang="en-IE" dirty="0">
                <a:solidFill>
                  <a:prstClr val="black"/>
                </a:solidFill>
              </a:rPr>
              <a:t>much do I have</a:t>
            </a:r>
          </a:p>
          <a:p>
            <a:pPr marL="285750" indent="-285750">
              <a:buFont typeface="Arial" pitchFamily="34" charset="0"/>
              <a:buChar char="•"/>
            </a:pPr>
            <a:r>
              <a:rPr lang="en-IE" dirty="0" smtClean="0">
                <a:solidFill>
                  <a:prstClr val="black"/>
                </a:solidFill>
              </a:rPr>
              <a:t>Who </a:t>
            </a:r>
            <a:r>
              <a:rPr lang="en-IE" dirty="0">
                <a:solidFill>
                  <a:prstClr val="black"/>
                </a:solidFill>
              </a:rPr>
              <a:t>makes decisions </a:t>
            </a:r>
            <a:r>
              <a:rPr lang="en-IE" dirty="0" smtClean="0">
                <a:solidFill>
                  <a:prstClr val="black"/>
                </a:solidFill>
              </a:rPr>
              <a:t>                                                about </a:t>
            </a:r>
            <a:r>
              <a:rPr lang="en-IE" dirty="0">
                <a:solidFill>
                  <a:prstClr val="black"/>
                </a:solidFill>
              </a:rPr>
              <a:t>my money</a:t>
            </a:r>
          </a:p>
          <a:p>
            <a:pPr marL="285750" indent="-285750">
              <a:buFont typeface="Arial" pitchFamily="34" charset="0"/>
              <a:buChar char="•"/>
            </a:pPr>
            <a:r>
              <a:rPr lang="en-IE" dirty="0" smtClean="0">
                <a:solidFill>
                  <a:prstClr val="black"/>
                </a:solidFill>
              </a:rPr>
              <a:t>How </a:t>
            </a:r>
            <a:r>
              <a:rPr lang="en-IE" dirty="0">
                <a:solidFill>
                  <a:prstClr val="black"/>
                </a:solidFill>
              </a:rPr>
              <a:t>can I make decisions myself </a:t>
            </a:r>
          </a:p>
        </p:txBody>
      </p:sp>
      <p:sp>
        <p:nvSpPr>
          <p:cNvPr id="12" name="Rectangle 11"/>
          <p:cNvSpPr/>
          <p:nvPr/>
        </p:nvSpPr>
        <p:spPr>
          <a:xfrm>
            <a:off x="4957774" y="2464884"/>
            <a:ext cx="3739553" cy="646331"/>
          </a:xfrm>
          <a:prstGeom prst="rect">
            <a:avLst/>
          </a:prstGeom>
        </p:spPr>
        <p:txBody>
          <a:bodyPr wrap="square">
            <a:spAutoFit/>
          </a:bodyPr>
          <a:lstStyle/>
          <a:p>
            <a:r>
              <a:rPr lang="en-IE" b="1" dirty="0">
                <a:solidFill>
                  <a:prstClr val="black"/>
                </a:solidFill>
              </a:rPr>
              <a:t>Transport</a:t>
            </a:r>
            <a:endParaRPr lang="en-IE" dirty="0">
              <a:solidFill>
                <a:prstClr val="black"/>
              </a:solidFill>
            </a:endParaRPr>
          </a:p>
          <a:p>
            <a:pPr marL="285750" indent="-285750">
              <a:buFont typeface="Arial" pitchFamily="34" charset="0"/>
              <a:buChar char="•"/>
            </a:pPr>
            <a:r>
              <a:rPr lang="en-IE" dirty="0" smtClean="0">
                <a:solidFill>
                  <a:prstClr val="black"/>
                </a:solidFill>
              </a:rPr>
              <a:t>How </a:t>
            </a:r>
            <a:r>
              <a:rPr lang="en-IE" dirty="0">
                <a:solidFill>
                  <a:prstClr val="black"/>
                </a:solidFill>
              </a:rPr>
              <a:t>can I get around</a:t>
            </a:r>
          </a:p>
        </p:txBody>
      </p:sp>
      <p:sp>
        <p:nvSpPr>
          <p:cNvPr id="13" name="Rectangle 12"/>
          <p:cNvSpPr/>
          <p:nvPr/>
        </p:nvSpPr>
        <p:spPr>
          <a:xfrm>
            <a:off x="4886456" y="5045618"/>
            <a:ext cx="4572000" cy="1477328"/>
          </a:xfrm>
          <a:prstGeom prst="rect">
            <a:avLst/>
          </a:prstGeom>
        </p:spPr>
        <p:txBody>
          <a:bodyPr>
            <a:spAutoFit/>
          </a:bodyPr>
          <a:lstStyle/>
          <a:p>
            <a:r>
              <a:rPr lang="en-IE" b="1" dirty="0">
                <a:solidFill>
                  <a:prstClr val="black"/>
                </a:solidFill>
              </a:rPr>
              <a:t>Medical</a:t>
            </a:r>
            <a:endParaRPr lang="en-IE" dirty="0">
              <a:solidFill>
                <a:prstClr val="black"/>
              </a:solidFill>
            </a:endParaRPr>
          </a:p>
          <a:p>
            <a:pPr marL="285750" indent="-285750">
              <a:buFont typeface="Arial" pitchFamily="34" charset="0"/>
              <a:buChar char="•"/>
            </a:pPr>
            <a:r>
              <a:rPr lang="en-IE" dirty="0" smtClean="0">
                <a:solidFill>
                  <a:prstClr val="black"/>
                </a:solidFill>
              </a:rPr>
              <a:t>Why </a:t>
            </a:r>
            <a:r>
              <a:rPr lang="en-IE" dirty="0">
                <a:solidFill>
                  <a:prstClr val="black"/>
                </a:solidFill>
              </a:rPr>
              <a:t>do have to see doctors</a:t>
            </a:r>
          </a:p>
          <a:p>
            <a:pPr marL="285750" indent="-285750">
              <a:buFont typeface="Arial" pitchFamily="34" charset="0"/>
              <a:buChar char="•"/>
            </a:pPr>
            <a:r>
              <a:rPr lang="en-IE" dirty="0" smtClean="0">
                <a:solidFill>
                  <a:prstClr val="black"/>
                </a:solidFill>
              </a:rPr>
              <a:t>Why </a:t>
            </a:r>
            <a:r>
              <a:rPr lang="en-IE" dirty="0">
                <a:solidFill>
                  <a:prstClr val="black"/>
                </a:solidFill>
              </a:rPr>
              <a:t>do I take medicines</a:t>
            </a:r>
          </a:p>
          <a:p>
            <a:pPr marL="285750" indent="-285750">
              <a:buFont typeface="Arial" pitchFamily="34" charset="0"/>
              <a:buChar char="•"/>
            </a:pPr>
            <a:r>
              <a:rPr lang="en-IE" dirty="0" smtClean="0">
                <a:solidFill>
                  <a:prstClr val="black"/>
                </a:solidFill>
              </a:rPr>
              <a:t>How </a:t>
            </a:r>
            <a:r>
              <a:rPr lang="en-IE" dirty="0">
                <a:solidFill>
                  <a:prstClr val="black"/>
                </a:solidFill>
              </a:rPr>
              <a:t>can I find out more</a:t>
            </a:r>
          </a:p>
          <a:p>
            <a:pPr marL="285750" indent="-285750">
              <a:buFont typeface="Arial" pitchFamily="34" charset="0"/>
              <a:buChar char="•"/>
            </a:pPr>
            <a:r>
              <a:rPr lang="en-IE" dirty="0" smtClean="0">
                <a:solidFill>
                  <a:prstClr val="black"/>
                </a:solidFill>
              </a:rPr>
              <a:t>What </a:t>
            </a:r>
            <a:r>
              <a:rPr lang="en-IE" dirty="0">
                <a:solidFill>
                  <a:prstClr val="black"/>
                </a:solidFill>
              </a:rPr>
              <a:t>choice do I have</a:t>
            </a:r>
          </a:p>
        </p:txBody>
      </p:sp>
      <p:pic>
        <p:nvPicPr>
          <p:cNvPr id="14" name="Picture 13" descr="Hous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172" y="1198015"/>
            <a:ext cx="159063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euro"/>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3193" y="3517712"/>
            <a:ext cx="1641595" cy="7970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84203" y="1044523"/>
            <a:ext cx="4680520" cy="1315097"/>
          </a:xfrm>
          <a:prstGeom prst="roundRect">
            <a:avLst/>
          </a:prstGeom>
          <a:noFill/>
          <a:ln w="57150">
            <a:solidFill>
              <a:srgbClr val="A3C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7" name="Rounded Rectangle 16"/>
          <p:cNvSpPr/>
          <p:nvPr/>
        </p:nvSpPr>
        <p:spPr>
          <a:xfrm>
            <a:off x="84203" y="2433603"/>
            <a:ext cx="4680520" cy="1315097"/>
          </a:xfrm>
          <a:prstGeom prst="roundRect">
            <a:avLst/>
          </a:prstGeom>
          <a:noFill/>
          <a:ln w="57150">
            <a:solidFill>
              <a:srgbClr val="A3C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8" name="Rounded Rectangle 17"/>
          <p:cNvSpPr/>
          <p:nvPr/>
        </p:nvSpPr>
        <p:spPr>
          <a:xfrm>
            <a:off x="82751" y="3863961"/>
            <a:ext cx="4680520" cy="2196147"/>
          </a:xfrm>
          <a:prstGeom prst="roundRect">
            <a:avLst/>
          </a:prstGeom>
          <a:noFill/>
          <a:ln w="57150">
            <a:solidFill>
              <a:srgbClr val="A3C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9" name="Rounded Rectangle 18"/>
          <p:cNvSpPr/>
          <p:nvPr/>
        </p:nvSpPr>
        <p:spPr>
          <a:xfrm>
            <a:off x="4860032" y="1044523"/>
            <a:ext cx="4176464" cy="1315097"/>
          </a:xfrm>
          <a:prstGeom prst="roundRect">
            <a:avLst/>
          </a:prstGeom>
          <a:noFill/>
          <a:ln w="57150">
            <a:solidFill>
              <a:srgbClr val="A3C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0" name="Rounded Rectangle 19"/>
          <p:cNvSpPr/>
          <p:nvPr/>
        </p:nvSpPr>
        <p:spPr>
          <a:xfrm>
            <a:off x="4898397" y="2459276"/>
            <a:ext cx="4176464" cy="657548"/>
          </a:xfrm>
          <a:prstGeom prst="roundRect">
            <a:avLst/>
          </a:prstGeom>
          <a:noFill/>
          <a:ln w="57150">
            <a:solidFill>
              <a:srgbClr val="A3C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1" name="Rounded Rectangle 20"/>
          <p:cNvSpPr/>
          <p:nvPr/>
        </p:nvSpPr>
        <p:spPr>
          <a:xfrm>
            <a:off x="4898397" y="3206411"/>
            <a:ext cx="4138099" cy="1662749"/>
          </a:xfrm>
          <a:prstGeom prst="roundRect">
            <a:avLst/>
          </a:prstGeom>
          <a:noFill/>
          <a:ln w="57150">
            <a:solidFill>
              <a:srgbClr val="A3C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2" name="Rounded Rectangle 21"/>
          <p:cNvSpPr/>
          <p:nvPr/>
        </p:nvSpPr>
        <p:spPr>
          <a:xfrm>
            <a:off x="4903404" y="4987894"/>
            <a:ext cx="4176464" cy="1477328"/>
          </a:xfrm>
          <a:prstGeom prst="roundRect">
            <a:avLst/>
          </a:prstGeom>
          <a:noFill/>
          <a:ln w="57150">
            <a:solidFill>
              <a:srgbClr val="A3C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8126" t="14015" r="7321" b="14130"/>
          <a:stretch/>
        </p:blipFill>
        <p:spPr>
          <a:xfrm>
            <a:off x="2755323" y="2607560"/>
            <a:ext cx="1730479" cy="1018527"/>
          </a:xfrm>
          <a:prstGeom prst="rect">
            <a:avLst/>
          </a:prstGeom>
        </p:spPr>
      </p:pic>
      <p:pic>
        <p:nvPicPr>
          <p:cNvPr id="5" name="Picture 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19872" y="3960294"/>
            <a:ext cx="1324642" cy="1446892"/>
          </a:xfrm>
          <a:prstGeom prst="rect">
            <a:avLst/>
          </a:prstGeom>
        </p:spPr>
      </p:pic>
      <p:pic>
        <p:nvPicPr>
          <p:cNvPr id="9" name="Picture 8"/>
          <p:cNvPicPr>
            <a:picLocks noChangeAspect="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172456" y="1188517"/>
            <a:ext cx="1841790" cy="1344578"/>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75647" y="2607560"/>
            <a:ext cx="1130648" cy="432948"/>
          </a:xfrm>
          <a:prstGeom prst="rect">
            <a:avLst/>
          </a:prstGeom>
        </p:spPr>
      </p:pic>
      <p:pic>
        <p:nvPicPr>
          <p:cNvPr id="24" name="Picture 23"/>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39411" y="5080674"/>
            <a:ext cx="1066884" cy="1291767"/>
          </a:xfrm>
          <a:prstGeom prst="rect">
            <a:avLst/>
          </a:prstGeom>
        </p:spPr>
      </p:pic>
      <p:pic>
        <p:nvPicPr>
          <p:cNvPr id="27" name="Picture 26"/>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49981" y="-180023"/>
            <a:ext cx="2822639" cy="1117295"/>
          </a:xfrm>
          <a:prstGeom prst="rect">
            <a:avLst/>
          </a:prstGeom>
        </p:spPr>
      </p:pic>
      <p:sp>
        <p:nvSpPr>
          <p:cNvPr id="28" name="Rounded Rectangle 27"/>
          <p:cNvSpPr/>
          <p:nvPr/>
        </p:nvSpPr>
        <p:spPr>
          <a:xfrm>
            <a:off x="0" y="31129"/>
            <a:ext cx="6704053" cy="694989"/>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en-IE" sz="2800" b="1" dirty="0" smtClean="0">
                <a:solidFill>
                  <a:prstClr val="white"/>
                </a:solidFill>
                <a:latin typeface="Arial" pitchFamily="34" charset="0"/>
                <a:ea typeface="Ebrima" pitchFamily="2" charset="0"/>
                <a:cs typeface="Arial" pitchFamily="34" charset="0"/>
              </a:rPr>
              <a:t>WHAT THINGS CAN WE HELP WITH ?</a:t>
            </a:r>
          </a:p>
        </p:txBody>
      </p:sp>
    </p:spTree>
    <p:extLst>
      <p:ext uri="{BB962C8B-B14F-4D97-AF65-F5344CB8AC3E}">
        <p14:creationId xmlns:p14="http://schemas.microsoft.com/office/powerpoint/2010/main" val="25318181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txBox="1">
            <a:spLocks noGrp="1"/>
          </p:cNvSpPr>
          <p:nvPr/>
        </p:nvSpPr>
        <p:spPr bwMode="auto">
          <a:xfrm>
            <a:off x="8748464" y="6535456"/>
            <a:ext cx="395536" cy="332260"/>
          </a:xfrm>
          <a:prstGeom prst="rect">
            <a:avLst/>
          </a:prstGeom>
          <a:solidFill>
            <a:srgbClr val="0066FF"/>
          </a:solidFill>
          <a:ln>
            <a:noFill/>
          </a:ln>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fld id="{DE336710-9563-4B4C-BB2B-A27246B70022}" type="slidenum">
              <a:rPr lang="en-GB" sz="1600" b="1">
                <a:solidFill>
                  <a:prstClr val="white"/>
                </a:solidFill>
                <a:latin typeface="Times New Roman" pitchFamily="18" charset="0"/>
              </a:rPr>
              <a:pPr algn="ctr"/>
              <a:t>13</a:t>
            </a:fld>
            <a:endParaRPr lang="en-GB" sz="1600" b="1" dirty="0">
              <a:solidFill>
                <a:prstClr val="white"/>
              </a:solidFill>
              <a:latin typeface="Times New Roman" pitchFamily="18" charset="0"/>
            </a:endParaRPr>
          </a:p>
        </p:txBody>
      </p:sp>
      <p:sp>
        <p:nvSpPr>
          <p:cNvPr id="7" name="Rectangle 6"/>
          <p:cNvSpPr/>
          <p:nvPr/>
        </p:nvSpPr>
        <p:spPr>
          <a:xfrm>
            <a:off x="40077" y="836712"/>
            <a:ext cx="9119937" cy="6832640"/>
          </a:xfrm>
          <a:prstGeom prst="rect">
            <a:avLst/>
          </a:prstGeom>
        </p:spPr>
        <p:txBody>
          <a:bodyPr wrap="square">
            <a:spAutoFit/>
          </a:bodyPr>
          <a:lstStyle/>
          <a:p>
            <a:r>
              <a:rPr lang="en-IE" sz="3200" dirty="0"/>
              <a:t>We might:-</a:t>
            </a:r>
          </a:p>
          <a:p>
            <a:pPr marL="342900" indent="-342900">
              <a:spcAft>
                <a:spcPts val="1200"/>
              </a:spcAft>
              <a:buFont typeface="Arial" pitchFamily="34" charset="0"/>
              <a:buChar char="•"/>
            </a:pPr>
            <a:r>
              <a:rPr lang="en-IE" sz="2500" dirty="0"/>
              <a:t>Spend time with the person listening to them</a:t>
            </a:r>
          </a:p>
          <a:p>
            <a:pPr marL="342900" indent="-342900">
              <a:spcAft>
                <a:spcPts val="1200"/>
              </a:spcAft>
              <a:buFont typeface="Arial" pitchFamily="34" charset="0"/>
              <a:buChar char="•"/>
            </a:pPr>
            <a:r>
              <a:rPr lang="en-IE" sz="2500" dirty="0"/>
              <a:t>Find out who is involved in decision making in the person’s life;</a:t>
            </a:r>
          </a:p>
          <a:p>
            <a:pPr marL="342900" indent="-342900">
              <a:spcAft>
                <a:spcPts val="1200"/>
              </a:spcAft>
              <a:buFont typeface="Arial" pitchFamily="34" charset="0"/>
              <a:buChar char="•"/>
            </a:pPr>
            <a:r>
              <a:rPr lang="en-IE" sz="2500" dirty="0"/>
              <a:t>Find out who is in the person’s life – family and friends and talk to them</a:t>
            </a:r>
          </a:p>
          <a:p>
            <a:pPr marL="342900" indent="-342900">
              <a:spcAft>
                <a:spcPts val="1200"/>
              </a:spcAft>
              <a:buFont typeface="Arial" pitchFamily="34" charset="0"/>
              <a:buChar char="•"/>
            </a:pPr>
            <a:r>
              <a:rPr lang="en-IE" sz="2500" dirty="0"/>
              <a:t>Find out what the person’s financial situation is </a:t>
            </a:r>
          </a:p>
          <a:p>
            <a:pPr marL="342900" indent="-342900">
              <a:spcAft>
                <a:spcPts val="1200"/>
              </a:spcAft>
              <a:buFont typeface="Arial" pitchFamily="34" charset="0"/>
              <a:buChar char="•"/>
            </a:pPr>
            <a:r>
              <a:rPr lang="en-IE" sz="2500" dirty="0"/>
              <a:t>Meet with the person who can make decisions – HSE, social worker, manager, doctor</a:t>
            </a:r>
          </a:p>
          <a:p>
            <a:pPr marL="342900" indent="-342900">
              <a:spcAft>
                <a:spcPts val="1200"/>
              </a:spcAft>
              <a:buFont typeface="Arial" pitchFamily="34" charset="0"/>
              <a:buChar char="•"/>
            </a:pPr>
            <a:r>
              <a:rPr lang="en-IE" sz="2500" dirty="0"/>
              <a:t>Support the client to find out more about what they want to do</a:t>
            </a:r>
          </a:p>
          <a:p>
            <a:pPr marL="342900" indent="-342900">
              <a:spcAft>
                <a:spcPts val="1200"/>
              </a:spcAft>
              <a:buFont typeface="Arial" pitchFamily="34" charset="0"/>
              <a:buChar char="•"/>
            </a:pPr>
            <a:r>
              <a:rPr lang="en-IE" sz="2500" dirty="0"/>
              <a:t>What else will the client need to help achieve their goal?</a:t>
            </a:r>
          </a:p>
          <a:p>
            <a:pPr>
              <a:spcAft>
                <a:spcPts val="1200"/>
              </a:spcAft>
            </a:pPr>
            <a:r>
              <a:rPr lang="en-IE" sz="2500" b="1" i="1" dirty="0"/>
              <a:t>We always work with you the person, we might listen to other people, but we always support you in what you want to do.</a:t>
            </a:r>
          </a:p>
          <a:p>
            <a:pPr>
              <a:spcAft>
                <a:spcPts val="1200"/>
              </a:spcAft>
            </a:pPr>
            <a:r>
              <a:rPr lang="en-IE" dirty="0"/>
              <a:t/>
            </a:r>
            <a:br>
              <a:rPr lang="en-IE" dirty="0"/>
            </a:br>
            <a:r>
              <a:rPr lang="en-IE" dirty="0">
                <a:solidFill>
                  <a:prstClr val="black"/>
                </a:solidFill>
              </a:rPr>
              <a:t> </a:t>
            </a:r>
          </a:p>
        </p:txBody>
      </p:sp>
      <p:sp>
        <p:nvSpPr>
          <p:cNvPr id="11" name="Rounded Rectangle 10"/>
          <p:cNvSpPr/>
          <p:nvPr/>
        </p:nvSpPr>
        <p:spPr>
          <a:xfrm>
            <a:off x="-11511" y="45497"/>
            <a:ext cx="6887767" cy="694989"/>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en-IE" sz="2800" b="1" dirty="0" smtClean="0">
                <a:solidFill>
                  <a:prstClr val="white"/>
                </a:solidFill>
                <a:latin typeface="Arial" pitchFamily="34" charset="0"/>
                <a:ea typeface="Ebrima" pitchFamily="2" charset="0"/>
                <a:cs typeface="Arial" pitchFamily="34" charset="0"/>
              </a:rPr>
              <a:t>WHAT TYPE OF THINGS DO WE DO ?</a:t>
            </a:r>
          </a:p>
        </p:txBody>
      </p:sp>
      <p:pic>
        <p:nvPicPr>
          <p:cNvPr id="13" name="Picture 1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40161" y="-107102"/>
            <a:ext cx="2606615" cy="1031785"/>
          </a:xfrm>
          <a:prstGeom prst="rect">
            <a:avLst/>
          </a:prstGeom>
        </p:spPr>
      </p:pic>
    </p:spTree>
    <p:extLst>
      <p:ext uri="{BB962C8B-B14F-4D97-AF65-F5344CB8AC3E}">
        <p14:creationId xmlns:p14="http://schemas.microsoft.com/office/powerpoint/2010/main" val="27500159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3356992"/>
            <a:ext cx="3457144" cy="259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4"/>
          <p:cNvGraphicFramePr>
            <a:graphicFrameLocks noGrp="1"/>
          </p:cNvGraphicFramePr>
          <p:nvPr>
            <p:ph sz="half" idx="1"/>
            <p:extLst>
              <p:ext uri="{D42A27DB-BD31-4B8C-83A1-F6EECF244321}">
                <p14:modId xmlns:p14="http://schemas.microsoft.com/office/powerpoint/2010/main" val="302044136"/>
              </p:ext>
            </p:extLst>
          </p:nvPr>
        </p:nvGraphicFramePr>
        <p:xfrm>
          <a:off x="-11511" y="1174496"/>
          <a:ext cx="3697086" cy="33168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3506090" y="1601590"/>
            <a:ext cx="5678408" cy="5632311"/>
          </a:xfrm>
          <a:prstGeom prst="rect">
            <a:avLst/>
          </a:prstGeom>
          <a:noFill/>
        </p:spPr>
        <p:txBody>
          <a:bodyPr wrap="square">
            <a:spAutoFit/>
          </a:bodyPr>
          <a:lstStyle/>
          <a:p>
            <a:pPr marL="285750" indent="-285750">
              <a:buFont typeface="Arial" pitchFamily="34" charset="0"/>
              <a:buChar char="•"/>
              <a:defRPr/>
            </a:pPr>
            <a:r>
              <a:rPr lang="en-IE" dirty="0" smtClean="0">
                <a:solidFill>
                  <a:prstClr val="black"/>
                </a:solidFill>
              </a:rPr>
              <a:t>The client contacted the advocate about discharge from </a:t>
            </a:r>
            <a:r>
              <a:rPr lang="en-IE" dirty="0" err="1" smtClean="0">
                <a:solidFill>
                  <a:prstClr val="black"/>
                </a:solidFill>
              </a:rPr>
              <a:t>wardship</a:t>
            </a:r>
            <a:r>
              <a:rPr lang="en-IE" dirty="0" smtClean="0">
                <a:solidFill>
                  <a:prstClr val="black"/>
                </a:solidFill>
              </a:rPr>
              <a:t>. The lady had sustained a brain injury following a RTA several years before.</a:t>
            </a:r>
          </a:p>
          <a:p>
            <a:pPr marL="285750" indent="-285750">
              <a:buFont typeface="Arial" pitchFamily="34" charset="0"/>
              <a:buChar char="•"/>
              <a:defRPr/>
            </a:pPr>
            <a:r>
              <a:rPr lang="en-IE" dirty="0" smtClean="0">
                <a:solidFill>
                  <a:prstClr val="black"/>
                </a:solidFill>
              </a:rPr>
              <a:t>The client and advocate developed an advocacy plan.</a:t>
            </a:r>
          </a:p>
          <a:p>
            <a:pPr marL="285750" indent="-285750">
              <a:buFont typeface="Arial" pitchFamily="34" charset="0"/>
              <a:buChar char="•"/>
              <a:defRPr/>
            </a:pPr>
            <a:r>
              <a:rPr lang="en-IE" dirty="0" smtClean="0">
                <a:solidFill>
                  <a:prstClr val="black"/>
                </a:solidFill>
              </a:rPr>
              <a:t>Actions </a:t>
            </a:r>
            <a:r>
              <a:rPr lang="en-IE" dirty="0">
                <a:solidFill>
                  <a:prstClr val="black"/>
                </a:solidFill>
              </a:rPr>
              <a:t>undertaken by the client and </a:t>
            </a:r>
            <a:r>
              <a:rPr lang="en-IE" dirty="0" smtClean="0">
                <a:solidFill>
                  <a:prstClr val="black"/>
                </a:solidFill>
              </a:rPr>
              <a:t>advocate:</a:t>
            </a:r>
            <a:endParaRPr lang="en-IE" dirty="0">
              <a:solidFill>
                <a:prstClr val="black"/>
              </a:solidFill>
            </a:endParaRPr>
          </a:p>
          <a:p>
            <a:pPr marL="1200150" lvl="2" indent="-285750">
              <a:buFont typeface="Wingdings" pitchFamily="2" charset="2"/>
              <a:buChar char="ü"/>
              <a:defRPr/>
            </a:pPr>
            <a:r>
              <a:rPr lang="en-IE" dirty="0">
                <a:solidFill>
                  <a:prstClr val="black"/>
                </a:solidFill>
              </a:rPr>
              <a:t>Accompanied client to solicitor</a:t>
            </a:r>
          </a:p>
          <a:p>
            <a:pPr marL="1200150" lvl="2" indent="-285750">
              <a:buFont typeface="Wingdings" pitchFamily="2" charset="2"/>
              <a:buChar char="ü"/>
              <a:defRPr/>
            </a:pPr>
            <a:r>
              <a:rPr lang="en-IE" dirty="0">
                <a:solidFill>
                  <a:prstClr val="black"/>
                </a:solidFill>
              </a:rPr>
              <a:t>Assisted client to explore the option of legal aid</a:t>
            </a:r>
          </a:p>
          <a:p>
            <a:pPr marL="1200150" lvl="2" indent="-285750">
              <a:buFont typeface="Wingdings" pitchFamily="2" charset="2"/>
              <a:buChar char="ü"/>
              <a:defRPr/>
            </a:pPr>
            <a:r>
              <a:rPr lang="en-IE" dirty="0">
                <a:solidFill>
                  <a:prstClr val="black"/>
                </a:solidFill>
              </a:rPr>
              <a:t>Assisted client to liaise with Ward of Court office by email, letter and phone</a:t>
            </a:r>
          </a:p>
          <a:p>
            <a:pPr marL="1200150" lvl="2" indent="-285750">
              <a:buFont typeface="Wingdings" pitchFamily="2" charset="2"/>
              <a:buChar char="ü"/>
              <a:defRPr/>
            </a:pPr>
            <a:r>
              <a:rPr lang="en-IE" dirty="0">
                <a:solidFill>
                  <a:prstClr val="black"/>
                </a:solidFill>
              </a:rPr>
              <a:t>Assisted client to liaise with medical professionals and to document their life story for the independent medical assessor</a:t>
            </a:r>
          </a:p>
          <a:p>
            <a:pPr marL="1200150" lvl="2" indent="-285750">
              <a:buFont typeface="Wingdings" pitchFamily="2" charset="2"/>
              <a:buChar char="ü"/>
              <a:defRPr/>
            </a:pPr>
            <a:r>
              <a:rPr lang="en-IE" dirty="0" smtClean="0">
                <a:solidFill>
                  <a:prstClr val="black"/>
                </a:solidFill>
              </a:rPr>
              <a:t>Assisted </a:t>
            </a:r>
            <a:r>
              <a:rPr lang="en-IE" dirty="0">
                <a:solidFill>
                  <a:prstClr val="black"/>
                </a:solidFill>
              </a:rPr>
              <a:t>client to identify appropriate community supports</a:t>
            </a:r>
          </a:p>
          <a:p>
            <a:pPr marL="1200150" lvl="2" indent="-285750">
              <a:buFont typeface="Wingdings" pitchFamily="2" charset="2"/>
              <a:buChar char="ü"/>
              <a:defRPr/>
            </a:pPr>
            <a:r>
              <a:rPr lang="en-IE" dirty="0" smtClean="0">
                <a:solidFill>
                  <a:prstClr val="black"/>
                </a:solidFill>
              </a:rPr>
              <a:t>Provided </a:t>
            </a:r>
            <a:r>
              <a:rPr lang="en-IE" dirty="0">
                <a:solidFill>
                  <a:prstClr val="black"/>
                </a:solidFill>
              </a:rPr>
              <a:t>support and encouragement as this process had been under taken in the </a:t>
            </a:r>
            <a:r>
              <a:rPr lang="en-IE" dirty="0" smtClean="0">
                <a:solidFill>
                  <a:prstClr val="black"/>
                </a:solidFill>
              </a:rPr>
              <a:t>past</a:t>
            </a:r>
          </a:p>
          <a:p>
            <a:pPr marL="1200150" lvl="2" indent="-285750">
              <a:buFont typeface="Wingdings" pitchFamily="2" charset="2"/>
              <a:buChar char="ü"/>
              <a:defRPr/>
            </a:pPr>
            <a:r>
              <a:rPr lang="en-IE" dirty="0" smtClean="0">
                <a:solidFill>
                  <a:prstClr val="black"/>
                </a:solidFill>
              </a:rPr>
              <a:t>Client was discharged from </a:t>
            </a:r>
            <a:r>
              <a:rPr lang="en-IE" dirty="0" err="1" smtClean="0">
                <a:solidFill>
                  <a:prstClr val="black"/>
                </a:solidFill>
              </a:rPr>
              <a:t>wardship</a:t>
            </a:r>
            <a:endParaRPr lang="en-IE" dirty="0">
              <a:solidFill>
                <a:prstClr val="black"/>
              </a:solidFill>
            </a:endParaRPr>
          </a:p>
          <a:p>
            <a:pPr lvl="5">
              <a:defRPr/>
            </a:pPr>
            <a:endParaRPr lang="en-IE" dirty="0">
              <a:solidFill>
                <a:prstClr val="black"/>
              </a:solidFill>
            </a:endParaRPr>
          </a:p>
          <a:p>
            <a:pPr marL="285750" indent="-285750">
              <a:buFont typeface="Arial" pitchFamily="34" charset="0"/>
              <a:buChar char="•"/>
              <a:defRPr/>
            </a:pPr>
            <a:endParaRPr lang="en-IE" dirty="0">
              <a:solidFill>
                <a:prstClr val="black"/>
              </a:solidFill>
            </a:endParaRPr>
          </a:p>
        </p:txBody>
      </p:sp>
      <p:sp>
        <p:nvSpPr>
          <p:cNvPr id="12" name="Rounded Rectangle 11"/>
          <p:cNvSpPr/>
          <p:nvPr/>
        </p:nvSpPr>
        <p:spPr>
          <a:xfrm>
            <a:off x="-11440" y="644938"/>
            <a:ext cx="9155440" cy="960322"/>
          </a:xfrm>
          <a:prstGeom prst="roundRect">
            <a:avLst/>
          </a:prstGeom>
          <a:no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IE" sz="2500" b="1" dirty="0" smtClean="0">
                <a:solidFill>
                  <a:schemeClr val="tx2">
                    <a:lumMod val="60000"/>
                    <a:lumOff val="40000"/>
                  </a:schemeClr>
                </a:solidFill>
              </a:rPr>
              <a:t>A CLIENT WITH AN ABI SEEKS THE ASSISTANCE OF THE NAS TO GET DISCHARGED FROM WARDSHIP</a:t>
            </a:r>
            <a:r>
              <a:rPr lang="en-IE" sz="2450" dirty="0" smtClean="0">
                <a:solidFill>
                  <a:schemeClr val="tx2">
                    <a:lumMod val="60000"/>
                    <a:lumOff val="40000"/>
                  </a:schemeClr>
                </a:solidFill>
              </a:rPr>
              <a:t> </a:t>
            </a:r>
            <a:endParaRPr lang="en-IE" sz="2450" b="1" dirty="0">
              <a:solidFill>
                <a:schemeClr val="tx2">
                  <a:lumMod val="60000"/>
                  <a:lumOff val="40000"/>
                </a:schemeClr>
              </a:solidFill>
            </a:endParaRPr>
          </a:p>
        </p:txBody>
      </p:sp>
      <p:sp>
        <p:nvSpPr>
          <p:cNvPr id="10" name="Rounded Rectangle 9"/>
          <p:cNvSpPr/>
          <p:nvPr/>
        </p:nvSpPr>
        <p:spPr>
          <a:xfrm>
            <a:off x="-11511" y="45497"/>
            <a:ext cx="6671743" cy="694989"/>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en-IE" sz="3200" b="1" dirty="0" smtClean="0">
                <a:solidFill>
                  <a:prstClr val="white"/>
                </a:solidFill>
                <a:latin typeface="Arial" pitchFamily="34" charset="0"/>
                <a:ea typeface="Ebrima" pitchFamily="2" charset="0"/>
                <a:cs typeface="Arial" pitchFamily="34" charset="0"/>
              </a:rPr>
              <a:t>NAS CASE EXAMPLE:</a:t>
            </a:r>
          </a:p>
        </p:txBody>
      </p:sp>
      <p:pic>
        <p:nvPicPr>
          <p:cNvPr id="14" name="Picture 13"/>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16216" y="-188254"/>
            <a:ext cx="2822639" cy="1117295"/>
          </a:xfrm>
          <a:prstGeom prst="rect">
            <a:avLst/>
          </a:prstGeom>
        </p:spPr>
      </p:pic>
      <p:sp>
        <p:nvSpPr>
          <p:cNvPr id="15" name="Slide Number Placeholder 4"/>
          <p:cNvSpPr txBox="1">
            <a:spLocks noGrp="1"/>
          </p:cNvSpPr>
          <p:nvPr/>
        </p:nvSpPr>
        <p:spPr bwMode="auto">
          <a:xfrm>
            <a:off x="0" y="6525740"/>
            <a:ext cx="395536" cy="332260"/>
          </a:xfrm>
          <a:prstGeom prst="rect">
            <a:avLst/>
          </a:prstGeom>
          <a:solidFill>
            <a:srgbClr val="0066FF"/>
          </a:solidFill>
          <a:ln>
            <a:noFill/>
          </a:ln>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fld id="{DE336710-9563-4B4C-BB2B-A27246B70022}" type="slidenum">
              <a:rPr lang="en-GB" sz="1600" b="1">
                <a:solidFill>
                  <a:prstClr val="white"/>
                </a:solidFill>
                <a:latin typeface="Times New Roman" pitchFamily="18" charset="0"/>
              </a:rPr>
              <a:pPr algn="ctr"/>
              <a:t>14</a:t>
            </a:fld>
            <a:endParaRPr lang="en-GB" sz="1600" b="1" dirty="0">
              <a:solidFill>
                <a:prstClr val="white"/>
              </a:solidFill>
              <a:latin typeface="Times New Roman" pitchFamily="18" charset="0"/>
            </a:endParaRPr>
          </a:p>
        </p:txBody>
      </p:sp>
    </p:spTree>
    <p:extLst>
      <p:ext uri="{BB962C8B-B14F-4D97-AF65-F5344CB8AC3E}">
        <p14:creationId xmlns:p14="http://schemas.microsoft.com/office/powerpoint/2010/main" val="1284928095"/>
      </p:ext>
    </p:extLst>
  </p:cSld>
  <p:clrMapOvr>
    <a:masterClrMapping/>
  </p:clrMapOvr>
  <mc:AlternateContent xmlns:mc="http://schemas.openxmlformats.org/markup-compatibility/2006" xmlns:p14="http://schemas.microsoft.com/office/powerpoint/2010/main">
    <mc:Choice Requires="p14">
      <p:transition spd="slow" p14:dur="1200" advTm="48884">
        <p14:prism/>
      </p:transition>
    </mc:Choice>
    <mc:Fallback xmlns="">
      <p:transition spd="slow" advTm="48884">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1340768"/>
            <a:ext cx="4392488" cy="5385678"/>
          </a:xfrm>
        </p:spPr>
        <p:txBody>
          <a:bodyPr/>
          <a:lstStyle/>
          <a:p>
            <a:r>
              <a:rPr lang="en-IE" dirty="0" smtClean="0"/>
              <a:t>Represent approximately 12% of current caseload</a:t>
            </a:r>
          </a:p>
          <a:p>
            <a:r>
              <a:rPr lang="en-IE" dirty="0" smtClean="0"/>
              <a:t>Can be pre litigation at an early stage supporting parents to:-</a:t>
            </a:r>
            <a:endParaRPr lang="en-IE" dirty="0"/>
          </a:p>
        </p:txBody>
      </p:sp>
      <p:sp>
        <p:nvSpPr>
          <p:cNvPr id="4" name="Content Placeholder 3"/>
          <p:cNvSpPr>
            <a:spLocks noGrp="1"/>
          </p:cNvSpPr>
          <p:nvPr>
            <p:ph sz="half" idx="2"/>
          </p:nvPr>
        </p:nvSpPr>
        <p:spPr>
          <a:xfrm>
            <a:off x="5025724" y="2344117"/>
            <a:ext cx="4313131" cy="4525963"/>
          </a:xfrm>
        </p:spPr>
        <p:txBody>
          <a:bodyPr/>
          <a:lstStyle/>
          <a:p>
            <a:r>
              <a:rPr lang="en-IE" dirty="0" smtClean="0"/>
              <a:t>Engage with family support</a:t>
            </a:r>
          </a:p>
          <a:p>
            <a:r>
              <a:rPr lang="en-IE" dirty="0" smtClean="0"/>
              <a:t>Identify what supports are needed</a:t>
            </a:r>
          </a:p>
          <a:p>
            <a:r>
              <a:rPr lang="en-IE" dirty="0" smtClean="0"/>
              <a:t>Support the parent at case conferences</a:t>
            </a:r>
          </a:p>
          <a:p>
            <a:r>
              <a:rPr lang="en-IE" dirty="0" smtClean="0"/>
              <a:t>Prepare for assessments</a:t>
            </a:r>
          </a:p>
          <a:p>
            <a:endParaRPr lang="en-IE" dirty="0" smtClean="0"/>
          </a:p>
        </p:txBody>
      </p:sp>
      <p:sp>
        <p:nvSpPr>
          <p:cNvPr id="6" name="Rounded Rectangle 5"/>
          <p:cNvSpPr/>
          <p:nvPr/>
        </p:nvSpPr>
        <p:spPr>
          <a:xfrm>
            <a:off x="-11511" y="45497"/>
            <a:ext cx="6671743" cy="694989"/>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en-IE" sz="3200" b="1" dirty="0" smtClean="0">
                <a:solidFill>
                  <a:prstClr val="white"/>
                </a:solidFill>
                <a:latin typeface="Arial" pitchFamily="34" charset="0"/>
                <a:ea typeface="Ebrima" pitchFamily="2" charset="0"/>
                <a:cs typeface="Arial" pitchFamily="34" charset="0"/>
              </a:rPr>
              <a:t>NAS AND CHILD CARE CASES </a:t>
            </a:r>
          </a:p>
        </p:txBody>
      </p:sp>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16216" y="-188254"/>
            <a:ext cx="2822639" cy="1117295"/>
          </a:xfrm>
          <a:prstGeom prst="rect">
            <a:avLst/>
          </a:prstGeom>
        </p:spPr>
      </p:pic>
      <p:cxnSp>
        <p:nvCxnSpPr>
          <p:cNvPr id="10" name="Straight Connector 9"/>
          <p:cNvCxnSpPr/>
          <p:nvPr/>
        </p:nvCxnSpPr>
        <p:spPr>
          <a:xfrm>
            <a:off x="4788024" y="2492896"/>
            <a:ext cx="0" cy="3168352"/>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2" name="Slide Number Placeholder 4"/>
          <p:cNvSpPr txBox="1">
            <a:spLocks noGrp="1"/>
          </p:cNvSpPr>
          <p:nvPr/>
        </p:nvSpPr>
        <p:spPr bwMode="auto">
          <a:xfrm>
            <a:off x="8748464" y="6535456"/>
            <a:ext cx="395536" cy="332260"/>
          </a:xfrm>
          <a:prstGeom prst="rect">
            <a:avLst/>
          </a:prstGeom>
          <a:solidFill>
            <a:srgbClr val="0066FF"/>
          </a:solidFill>
          <a:ln>
            <a:noFill/>
          </a:ln>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fld id="{DE336710-9563-4B4C-BB2B-A27246B70022}" type="slidenum">
              <a:rPr lang="en-GB" sz="1600" b="1">
                <a:solidFill>
                  <a:prstClr val="white"/>
                </a:solidFill>
                <a:latin typeface="Times New Roman" pitchFamily="18" charset="0"/>
              </a:rPr>
              <a:pPr algn="ctr"/>
              <a:t>15</a:t>
            </a:fld>
            <a:endParaRPr lang="en-GB" sz="1600" b="1" dirty="0">
              <a:solidFill>
                <a:prstClr val="white"/>
              </a:solidFill>
              <a:latin typeface="Times New Roman" pitchFamily="18" charset="0"/>
            </a:endParaRPr>
          </a:p>
        </p:txBody>
      </p:sp>
    </p:spTree>
    <p:extLst>
      <p:ext uri="{BB962C8B-B14F-4D97-AF65-F5344CB8AC3E}">
        <p14:creationId xmlns:p14="http://schemas.microsoft.com/office/powerpoint/2010/main" val="23105067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1511" y="45497"/>
            <a:ext cx="6671743" cy="694989"/>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en-IE" sz="2900" b="1" dirty="0" smtClean="0">
                <a:solidFill>
                  <a:prstClr val="white"/>
                </a:solidFill>
                <a:latin typeface="Arial" pitchFamily="34" charset="0"/>
                <a:ea typeface="Ebrima" pitchFamily="2" charset="0"/>
                <a:cs typeface="Arial" pitchFamily="34" charset="0"/>
              </a:rPr>
              <a:t>NAS AND CHILD CARE CASES </a:t>
            </a:r>
            <a:r>
              <a:rPr lang="en-IE" sz="2900" b="1" dirty="0" err="1" smtClean="0">
                <a:solidFill>
                  <a:prstClr val="white"/>
                </a:solidFill>
                <a:latin typeface="Arial" pitchFamily="34" charset="0"/>
                <a:ea typeface="Ebrima" pitchFamily="2" charset="0"/>
                <a:cs typeface="Arial" pitchFamily="34" charset="0"/>
              </a:rPr>
              <a:t>cont</a:t>
            </a:r>
            <a:r>
              <a:rPr lang="en-IE" sz="2900" b="1" dirty="0" smtClean="0">
                <a:solidFill>
                  <a:prstClr val="white"/>
                </a:solidFill>
                <a:latin typeface="Arial" pitchFamily="34" charset="0"/>
                <a:ea typeface="Ebrima" pitchFamily="2" charset="0"/>
                <a:cs typeface="Arial" pitchFamily="34" charset="0"/>
              </a:rPr>
              <a:t> </a:t>
            </a:r>
          </a:p>
        </p:txBody>
      </p:sp>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16216" y="-188254"/>
            <a:ext cx="2822639" cy="1117295"/>
          </a:xfrm>
          <a:prstGeom prst="rect">
            <a:avLst/>
          </a:prstGeom>
        </p:spPr>
      </p:pic>
      <p:cxnSp>
        <p:nvCxnSpPr>
          <p:cNvPr id="10" name="Straight Connector 9"/>
          <p:cNvCxnSpPr/>
          <p:nvPr/>
        </p:nvCxnSpPr>
        <p:spPr>
          <a:xfrm>
            <a:off x="683568" y="1621295"/>
            <a:ext cx="0" cy="360040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2" name="Slide Number Placeholder 4"/>
          <p:cNvSpPr txBox="1">
            <a:spLocks noGrp="1"/>
          </p:cNvSpPr>
          <p:nvPr/>
        </p:nvSpPr>
        <p:spPr bwMode="auto">
          <a:xfrm>
            <a:off x="8748464" y="6535456"/>
            <a:ext cx="395536" cy="332260"/>
          </a:xfrm>
          <a:prstGeom prst="rect">
            <a:avLst/>
          </a:prstGeom>
          <a:solidFill>
            <a:srgbClr val="0066FF"/>
          </a:solidFill>
          <a:ln>
            <a:noFill/>
          </a:ln>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fld id="{DE336710-9563-4B4C-BB2B-A27246B70022}" type="slidenum">
              <a:rPr lang="en-GB" sz="1600" b="1">
                <a:solidFill>
                  <a:prstClr val="white"/>
                </a:solidFill>
                <a:latin typeface="Times New Roman" pitchFamily="18" charset="0"/>
              </a:rPr>
              <a:pPr algn="ctr"/>
              <a:t>16</a:t>
            </a:fld>
            <a:endParaRPr lang="en-GB" sz="1600" b="1" dirty="0">
              <a:solidFill>
                <a:prstClr val="white"/>
              </a:solidFill>
              <a:latin typeface="Times New Roman" pitchFamily="18" charset="0"/>
            </a:endParaRPr>
          </a:p>
        </p:txBody>
      </p:sp>
      <p:sp>
        <p:nvSpPr>
          <p:cNvPr id="9" name="Content Placeholder 10"/>
          <p:cNvSpPr>
            <a:spLocks noGrp="1"/>
          </p:cNvSpPr>
          <p:nvPr>
            <p:ph idx="1"/>
          </p:nvPr>
        </p:nvSpPr>
        <p:spPr>
          <a:xfrm>
            <a:off x="914400" y="1628800"/>
            <a:ext cx="8229600" cy="4525963"/>
          </a:xfrm>
        </p:spPr>
        <p:txBody>
          <a:bodyPr/>
          <a:lstStyle/>
          <a:p>
            <a:r>
              <a:rPr lang="en-IE" sz="3200" dirty="0" smtClean="0"/>
              <a:t>Support parent to access legal services</a:t>
            </a:r>
          </a:p>
          <a:p>
            <a:r>
              <a:rPr lang="en-IE" sz="3200" dirty="0" smtClean="0"/>
              <a:t>Support parent to engage with legal services</a:t>
            </a:r>
          </a:p>
          <a:p>
            <a:r>
              <a:rPr lang="en-IE" sz="3200" dirty="0" smtClean="0"/>
              <a:t>Support parent at case reviews</a:t>
            </a:r>
          </a:p>
          <a:p>
            <a:r>
              <a:rPr lang="en-IE" sz="3200" dirty="0" smtClean="0"/>
              <a:t>Support parent at court to follow and understand proceedings</a:t>
            </a:r>
          </a:p>
          <a:p>
            <a:r>
              <a:rPr lang="en-IE" sz="3200" dirty="0" smtClean="0"/>
              <a:t>Support parent to make access arrangements</a:t>
            </a:r>
          </a:p>
          <a:p>
            <a:endParaRPr lang="en-IE" dirty="0" smtClean="0"/>
          </a:p>
        </p:txBody>
      </p:sp>
    </p:spTree>
    <p:extLst>
      <p:ext uri="{BB962C8B-B14F-4D97-AF65-F5344CB8AC3E}">
        <p14:creationId xmlns:p14="http://schemas.microsoft.com/office/powerpoint/2010/main" val="9761062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1511" y="45497"/>
            <a:ext cx="6671743" cy="694989"/>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en-IE" sz="3200" b="1" dirty="0" smtClean="0">
                <a:solidFill>
                  <a:prstClr val="white"/>
                </a:solidFill>
                <a:latin typeface="Arial" pitchFamily="34" charset="0"/>
                <a:ea typeface="Ebrima" pitchFamily="2" charset="0"/>
                <a:cs typeface="Arial" pitchFamily="34" charset="0"/>
              </a:rPr>
              <a:t>What NAS does </a:t>
            </a:r>
            <a:r>
              <a:rPr lang="en-IE" sz="3200" b="1" u="sng" dirty="0" smtClean="0">
                <a:solidFill>
                  <a:prstClr val="white"/>
                </a:solidFill>
                <a:latin typeface="Arial" pitchFamily="34" charset="0"/>
                <a:ea typeface="Ebrima" pitchFamily="2" charset="0"/>
                <a:cs typeface="Arial" pitchFamily="34" charset="0"/>
              </a:rPr>
              <a:t>NOT</a:t>
            </a:r>
            <a:r>
              <a:rPr lang="en-IE" sz="3200" b="1" dirty="0" smtClean="0">
                <a:solidFill>
                  <a:prstClr val="white"/>
                </a:solidFill>
                <a:latin typeface="Arial" pitchFamily="34" charset="0"/>
                <a:ea typeface="Ebrima" pitchFamily="2" charset="0"/>
                <a:cs typeface="Arial" pitchFamily="34" charset="0"/>
              </a:rPr>
              <a:t> do</a:t>
            </a:r>
          </a:p>
        </p:txBody>
      </p:sp>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16216" y="-188254"/>
            <a:ext cx="2822639" cy="1117295"/>
          </a:xfrm>
          <a:prstGeom prst="rect">
            <a:avLst/>
          </a:prstGeom>
        </p:spPr>
      </p:pic>
      <p:sp>
        <p:nvSpPr>
          <p:cNvPr id="12" name="Slide Number Placeholder 4"/>
          <p:cNvSpPr txBox="1">
            <a:spLocks noGrp="1"/>
          </p:cNvSpPr>
          <p:nvPr/>
        </p:nvSpPr>
        <p:spPr bwMode="auto">
          <a:xfrm>
            <a:off x="8748464" y="6535456"/>
            <a:ext cx="395536" cy="332260"/>
          </a:xfrm>
          <a:prstGeom prst="rect">
            <a:avLst/>
          </a:prstGeom>
          <a:solidFill>
            <a:srgbClr val="0066FF"/>
          </a:solidFill>
          <a:ln>
            <a:noFill/>
          </a:ln>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fld id="{DE336710-9563-4B4C-BB2B-A27246B70022}" type="slidenum">
              <a:rPr lang="en-GB" sz="1600" b="1">
                <a:solidFill>
                  <a:prstClr val="white"/>
                </a:solidFill>
                <a:latin typeface="Times New Roman" pitchFamily="18" charset="0"/>
              </a:rPr>
              <a:pPr algn="ctr"/>
              <a:t>17</a:t>
            </a:fld>
            <a:endParaRPr lang="en-GB" sz="1600" b="1" dirty="0">
              <a:solidFill>
                <a:prstClr val="white"/>
              </a:solidFill>
              <a:latin typeface="Times New Roman" pitchFamily="18" charset="0"/>
            </a:endParaRPr>
          </a:p>
        </p:txBody>
      </p:sp>
      <p:sp>
        <p:nvSpPr>
          <p:cNvPr id="8" name="Rectangle 7"/>
          <p:cNvSpPr/>
          <p:nvPr/>
        </p:nvSpPr>
        <p:spPr>
          <a:xfrm>
            <a:off x="179512" y="1052736"/>
            <a:ext cx="8568952" cy="5016758"/>
          </a:xfrm>
          <a:prstGeom prst="rect">
            <a:avLst/>
          </a:prstGeom>
        </p:spPr>
        <p:txBody>
          <a:bodyPr wrap="square">
            <a:spAutoFit/>
          </a:bodyPr>
          <a:lstStyle/>
          <a:p>
            <a:pPr marL="571500" indent="-571500">
              <a:buFont typeface="Arial" panose="020B0604020202020204" pitchFamily="34" charset="0"/>
              <a:buChar char="•"/>
            </a:pPr>
            <a:r>
              <a:rPr lang="en-IE" sz="4000" dirty="0"/>
              <a:t>Explain legal documents in the place of the solicitor/barrister</a:t>
            </a:r>
          </a:p>
          <a:p>
            <a:pPr marL="571500" indent="-571500">
              <a:buFont typeface="Arial" panose="020B0604020202020204" pitchFamily="34" charset="0"/>
              <a:buChar char="•"/>
            </a:pPr>
            <a:r>
              <a:rPr lang="en-IE" sz="4000" dirty="0"/>
              <a:t>Explain reports </a:t>
            </a:r>
            <a:r>
              <a:rPr lang="en-IE" sz="4000" dirty="0" err="1"/>
              <a:t>eg</a:t>
            </a:r>
            <a:r>
              <a:rPr lang="en-IE" sz="4000" dirty="0"/>
              <a:t> medical reports in place of the </a:t>
            </a:r>
            <a:r>
              <a:rPr lang="en-IE" sz="4000" dirty="0" smtClean="0"/>
              <a:t>solicitor/barrister</a:t>
            </a:r>
            <a:endParaRPr lang="en-IE" sz="4000" dirty="0"/>
          </a:p>
          <a:p>
            <a:pPr marL="571500" indent="-571500">
              <a:buFont typeface="Arial" panose="020B0604020202020204" pitchFamily="34" charset="0"/>
              <a:buChar char="•"/>
            </a:pPr>
            <a:r>
              <a:rPr lang="en-IE" sz="4000" dirty="0"/>
              <a:t>Undertake formal capacity assessments</a:t>
            </a:r>
          </a:p>
          <a:p>
            <a:pPr marL="571500" indent="-571500">
              <a:buFont typeface="Arial" panose="020B0604020202020204" pitchFamily="34" charset="0"/>
              <a:buChar char="•"/>
            </a:pPr>
            <a:r>
              <a:rPr lang="en-IE" sz="4000" dirty="0"/>
              <a:t>Take instructions of behalf of legal professionals</a:t>
            </a:r>
          </a:p>
        </p:txBody>
      </p:sp>
    </p:spTree>
    <p:extLst>
      <p:ext uri="{BB962C8B-B14F-4D97-AF65-F5344CB8AC3E}">
        <p14:creationId xmlns:p14="http://schemas.microsoft.com/office/powerpoint/2010/main" val="12150650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832" y="1412776"/>
            <a:ext cx="8373616" cy="4525963"/>
          </a:xfrm>
        </p:spPr>
        <p:txBody>
          <a:bodyPr>
            <a:normAutofit/>
          </a:bodyPr>
          <a:lstStyle/>
          <a:p>
            <a:pPr algn="just">
              <a:spcBef>
                <a:spcPts val="600"/>
              </a:spcBef>
              <a:tabLst>
                <a:tab pos="273050" algn="l"/>
                <a:tab pos="627063" algn="l"/>
              </a:tabLst>
            </a:pPr>
            <a:r>
              <a:rPr lang="en-IE" sz="3600" dirty="0" smtClean="0"/>
              <a:t>s8.	(2)	It shall be presumed that a relevant person who falls within paragraph(a) of the definition of “relevant person” in </a:t>
            </a:r>
            <a:r>
              <a:rPr lang="en-IE" sz="3600" i="1" dirty="0" smtClean="0"/>
              <a:t>section 2(1) </a:t>
            </a:r>
            <a:r>
              <a:rPr lang="en-IE" sz="3600" b="1" i="1" dirty="0" smtClean="0"/>
              <a:t>has capacity </a:t>
            </a:r>
            <a:r>
              <a:rPr lang="en-IE" sz="3600" dirty="0" smtClean="0"/>
              <a:t>in respect of the matter concerned unless the contrary 	is shown in accordance with the provisions of this Act.</a:t>
            </a:r>
          </a:p>
          <a:p>
            <a:endParaRPr lang="en-IE" dirty="0"/>
          </a:p>
        </p:txBody>
      </p:sp>
      <p:sp>
        <p:nvSpPr>
          <p:cNvPr id="8" name="Rounded Rectangle 7"/>
          <p:cNvSpPr/>
          <p:nvPr/>
        </p:nvSpPr>
        <p:spPr>
          <a:xfrm>
            <a:off x="1" y="0"/>
            <a:ext cx="6660231" cy="694989"/>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en-IE" sz="3200" b="1" dirty="0" smtClean="0">
                <a:solidFill>
                  <a:prstClr val="white"/>
                </a:solidFill>
              </a:rPr>
              <a:t>ADVOCACY AND THE ADM</a:t>
            </a:r>
            <a:endParaRPr lang="en-IE" sz="2600" b="1" dirty="0">
              <a:solidFill>
                <a:prstClr val="white"/>
              </a:solidFill>
            </a:endParaRPr>
          </a:p>
        </p:txBody>
      </p:sp>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16216" y="-188254"/>
            <a:ext cx="2822639" cy="1117295"/>
          </a:xfrm>
          <a:prstGeom prst="rect">
            <a:avLst/>
          </a:prstGeom>
        </p:spPr>
      </p:pic>
      <p:sp>
        <p:nvSpPr>
          <p:cNvPr id="11" name="Slide Number Placeholder 4"/>
          <p:cNvSpPr txBox="1">
            <a:spLocks noGrp="1"/>
          </p:cNvSpPr>
          <p:nvPr/>
        </p:nvSpPr>
        <p:spPr bwMode="auto">
          <a:xfrm>
            <a:off x="8768507" y="6525743"/>
            <a:ext cx="395536" cy="332260"/>
          </a:xfrm>
          <a:prstGeom prst="rect">
            <a:avLst/>
          </a:prstGeom>
          <a:solidFill>
            <a:srgbClr val="0066FF"/>
          </a:solidFill>
          <a:ln>
            <a:noFill/>
          </a:ln>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fld id="{DE336710-9563-4B4C-BB2B-A27246B70022}" type="slidenum">
              <a:rPr lang="en-GB" sz="1600" b="1">
                <a:solidFill>
                  <a:prstClr val="white"/>
                </a:solidFill>
                <a:latin typeface="Times New Roman" pitchFamily="18" charset="0"/>
              </a:rPr>
              <a:pPr algn="ctr"/>
              <a:t>18</a:t>
            </a:fld>
            <a:endParaRPr lang="en-GB" sz="1600" b="1" dirty="0">
              <a:solidFill>
                <a:prstClr val="white"/>
              </a:solidFill>
              <a:latin typeface="Times New Roman" pitchFamily="18" charset="0"/>
            </a:endParaRPr>
          </a:p>
        </p:txBody>
      </p:sp>
    </p:spTree>
    <p:extLst>
      <p:ext uri="{BB962C8B-B14F-4D97-AF65-F5344CB8AC3E}">
        <p14:creationId xmlns:p14="http://schemas.microsoft.com/office/powerpoint/2010/main" val="2288295323"/>
      </p:ext>
    </p:extLst>
  </p:cSld>
  <p:clrMapOvr>
    <a:masterClrMapping/>
  </p:clrMapOvr>
  <mc:AlternateContent xmlns:mc="http://schemas.openxmlformats.org/markup-compatibility/2006" xmlns:p14="http://schemas.microsoft.com/office/powerpoint/2010/main">
    <mc:Choice Requires="p14">
      <p:transition spd="slow" p14:dur="1200" advTm="38377">
        <p14:prism/>
      </p:transition>
    </mc:Choice>
    <mc:Fallback xmlns="">
      <p:transition spd="slow" advTm="38377">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15" y="1196752"/>
            <a:ext cx="8955959" cy="4713389"/>
          </a:xfrm>
        </p:spPr>
        <p:txBody>
          <a:bodyPr>
            <a:normAutofit/>
          </a:bodyPr>
          <a:lstStyle/>
          <a:p>
            <a:pPr marL="623888" indent="-449263" algn="just"/>
            <a:r>
              <a:rPr lang="en-IE" dirty="0" smtClean="0"/>
              <a:t>NAS works from the premise that all persons who use our service have capacity, but that they may need some support to express their                           will and preference;</a:t>
            </a:r>
          </a:p>
          <a:p>
            <a:pPr marL="623888" indent="-449263" algn="just"/>
            <a:r>
              <a:rPr lang="en-IE" dirty="0" smtClean="0"/>
              <a:t>It is for us to discern that will and preference and to support the communication of that will and preference to other parties;</a:t>
            </a:r>
          </a:p>
          <a:p>
            <a:pPr marL="623888" indent="-449263" algn="just"/>
            <a:r>
              <a:rPr lang="en-IE" dirty="0" smtClean="0"/>
              <a:t>It can be seen therefore that NAS has already incorporated the s8 principles into practice;</a:t>
            </a:r>
          </a:p>
          <a:p>
            <a:endParaRPr lang="en-IE" dirty="0"/>
          </a:p>
        </p:txBody>
      </p:sp>
      <p:sp>
        <p:nvSpPr>
          <p:cNvPr id="7" name="Rounded Rectangle 6"/>
          <p:cNvSpPr/>
          <p:nvPr/>
        </p:nvSpPr>
        <p:spPr>
          <a:xfrm>
            <a:off x="2" y="0"/>
            <a:ext cx="6661407" cy="694989"/>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en-IE" sz="3200" b="1" dirty="0" smtClean="0">
                <a:solidFill>
                  <a:prstClr val="white"/>
                </a:solidFill>
              </a:rPr>
              <a:t>ADVOCACY AND THE ADM</a:t>
            </a:r>
            <a:endParaRPr lang="en-IE" sz="2600" b="1" dirty="0">
              <a:solidFill>
                <a:prstClr val="white"/>
              </a:solidFill>
            </a:endParaRPr>
          </a:p>
        </p:txBody>
      </p:sp>
      <p:pic>
        <p:nvPicPr>
          <p:cNvPr id="8" name="Pictur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87566" y="-191419"/>
            <a:ext cx="2879264" cy="1139709"/>
          </a:xfrm>
          <a:prstGeom prst="rect">
            <a:avLst/>
          </a:prstGeom>
        </p:spPr>
      </p:pic>
      <p:sp>
        <p:nvSpPr>
          <p:cNvPr id="9" name="Slide Number Placeholder 4"/>
          <p:cNvSpPr txBox="1">
            <a:spLocks noGrp="1"/>
          </p:cNvSpPr>
          <p:nvPr/>
        </p:nvSpPr>
        <p:spPr bwMode="auto">
          <a:xfrm>
            <a:off x="8768507" y="6525743"/>
            <a:ext cx="395536" cy="332260"/>
          </a:xfrm>
          <a:prstGeom prst="rect">
            <a:avLst/>
          </a:prstGeom>
          <a:solidFill>
            <a:srgbClr val="0066FF"/>
          </a:solidFill>
          <a:ln>
            <a:noFill/>
          </a:ln>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fld id="{DE336710-9563-4B4C-BB2B-A27246B70022}" type="slidenum">
              <a:rPr lang="en-GB" sz="1600" b="1">
                <a:solidFill>
                  <a:prstClr val="white"/>
                </a:solidFill>
                <a:latin typeface="Times New Roman" pitchFamily="18" charset="0"/>
              </a:rPr>
              <a:pPr algn="ctr"/>
              <a:t>19</a:t>
            </a:fld>
            <a:endParaRPr lang="en-GB" sz="1600" b="1" dirty="0">
              <a:solidFill>
                <a:prstClr val="white"/>
              </a:solidFill>
              <a:latin typeface="Times New Roman" pitchFamily="18" charset="0"/>
            </a:endParaRPr>
          </a:p>
        </p:txBody>
      </p:sp>
    </p:spTree>
    <p:extLst>
      <p:ext uri="{BB962C8B-B14F-4D97-AF65-F5344CB8AC3E}">
        <p14:creationId xmlns:p14="http://schemas.microsoft.com/office/powerpoint/2010/main" val="1405461071"/>
      </p:ext>
    </p:extLst>
  </p:cSld>
  <p:clrMapOvr>
    <a:masterClrMapping/>
  </p:clrMapOvr>
  <mc:AlternateContent xmlns:mc="http://schemas.openxmlformats.org/markup-compatibility/2006" xmlns:p14="http://schemas.microsoft.com/office/powerpoint/2010/main">
    <mc:Choice Requires="p14">
      <p:transition spd="slow" p14:dur="1200" advTm="18681">
        <p14:prism/>
      </p:transition>
    </mc:Choice>
    <mc:Fallback xmlns="">
      <p:transition spd="slow" advTm="18681">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sz="half" idx="1"/>
          </p:nvPr>
        </p:nvSpPr>
        <p:spPr>
          <a:xfrm>
            <a:off x="179512" y="1196752"/>
            <a:ext cx="4968552" cy="5526013"/>
          </a:xfrm>
        </p:spPr>
        <p:txBody>
          <a:bodyPr rtlCol="0">
            <a:normAutofit/>
          </a:bodyPr>
          <a:lstStyle/>
          <a:p>
            <a:pPr eaLnBrk="1" fontAlgn="auto" hangingPunct="1">
              <a:spcAft>
                <a:spcPts val="0"/>
              </a:spcAft>
              <a:buFont typeface="Arial" pitchFamily="34" charset="0"/>
              <a:buChar char="•"/>
              <a:defRPr/>
            </a:pPr>
            <a:r>
              <a:rPr lang="en-GB" sz="2400" dirty="0" smtClean="0"/>
              <a:t>Launched in March 2011 </a:t>
            </a:r>
          </a:p>
          <a:p>
            <a:pPr eaLnBrk="1" fontAlgn="auto" hangingPunct="1">
              <a:spcAft>
                <a:spcPts val="0"/>
              </a:spcAft>
              <a:buFont typeface="Arial" pitchFamily="34" charset="0"/>
              <a:buChar char="•"/>
              <a:defRPr/>
            </a:pPr>
            <a:r>
              <a:rPr lang="en-GB" sz="2400" dirty="0" smtClean="0"/>
              <a:t>Comhairle Act 2000 and The Citizens Information Act 2007 gave CIB a statutory function to provide advocacy to people with disabilities;</a:t>
            </a:r>
          </a:p>
          <a:p>
            <a:pPr eaLnBrk="1" fontAlgn="auto" hangingPunct="1">
              <a:spcAft>
                <a:spcPts val="0"/>
              </a:spcAft>
              <a:buFont typeface="Arial" pitchFamily="34" charset="0"/>
              <a:buChar char="•"/>
              <a:defRPr/>
            </a:pPr>
            <a:r>
              <a:rPr lang="en-GB" sz="2400" dirty="0" smtClean="0"/>
              <a:t>National Manager and 4 regional teams, 4 regional managers, 7 senior advocates, 5 admins and 28 advocates;</a:t>
            </a:r>
          </a:p>
          <a:p>
            <a:pPr>
              <a:defRPr/>
            </a:pPr>
            <a:r>
              <a:rPr lang="en-US" sz="2400" dirty="0" smtClean="0"/>
              <a:t>Based on the principles of empowerment, inclusion, autonomy and citizenship. </a:t>
            </a:r>
          </a:p>
        </p:txBody>
      </p:sp>
      <p:pic>
        <p:nvPicPr>
          <p:cNvPr id="6" name="Content Placeholder 5"/>
          <p:cNvPicPr>
            <a:picLocks noGrp="1" noChangeAspect="1"/>
          </p:cNvPicPr>
          <p:nvPr>
            <p:ph sz="half" idx="2"/>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3191"/>
          <a:stretch/>
        </p:blipFill>
        <p:spPr>
          <a:xfrm>
            <a:off x="4877386" y="1049215"/>
            <a:ext cx="4241968" cy="5483404"/>
          </a:xfrm>
          <a:prstGeom prst="rect">
            <a:avLst/>
          </a:prstGeom>
        </p:spPr>
      </p:pic>
      <p:sp>
        <p:nvSpPr>
          <p:cNvPr id="10" name="Slide Number Placeholder 4"/>
          <p:cNvSpPr txBox="1">
            <a:spLocks noGrp="1"/>
          </p:cNvSpPr>
          <p:nvPr/>
        </p:nvSpPr>
        <p:spPr bwMode="auto">
          <a:xfrm>
            <a:off x="8768507" y="6525743"/>
            <a:ext cx="395536" cy="332260"/>
          </a:xfrm>
          <a:prstGeom prst="rect">
            <a:avLst/>
          </a:prstGeom>
          <a:solidFill>
            <a:srgbClr val="0066FF"/>
          </a:solidFill>
          <a:ln>
            <a:noFill/>
          </a:ln>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fld id="{DE336710-9563-4B4C-BB2B-A27246B70022}" type="slidenum">
              <a:rPr lang="en-GB" sz="1600" b="1">
                <a:solidFill>
                  <a:prstClr val="white"/>
                </a:solidFill>
                <a:latin typeface="Times New Roman" pitchFamily="18" charset="0"/>
              </a:rPr>
              <a:pPr algn="ctr"/>
              <a:t>2</a:t>
            </a:fld>
            <a:endParaRPr lang="en-GB" sz="1600" b="1" dirty="0">
              <a:solidFill>
                <a:prstClr val="white"/>
              </a:solidFill>
              <a:latin typeface="Times New Roman" pitchFamily="18" charset="0"/>
            </a:endParaRPr>
          </a:p>
        </p:txBody>
      </p:sp>
      <p:sp>
        <p:nvSpPr>
          <p:cNvPr id="9" name="Rounded Rectangle 8"/>
          <p:cNvSpPr/>
          <p:nvPr/>
        </p:nvSpPr>
        <p:spPr>
          <a:xfrm>
            <a:off x="0" y="7937"/>
            <a:ext cx="6490634" cy="972791"/>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endParaRPr lang="en-GB" sz="200" b="1" dirty="0" smtClean="0">
              <a:solidFill>
                <a:srgbClr val="FFFFFF"/>
              </a:solidFill>
              <a:latin typeface="Times" pitchFamily="18" charset="0"/>
            </a:endParaRPr>
          </a:p>
          <a:p>
            <a:endParaRPr lang="en-GB" sz="200" b="1" dirty="0">
              <a:solidFill>
                <a:srgbClr val="FFFFFF"/>
              </a:solidFill>
              <a:latin typeface="Times" pitchFamily="18" charset="0"/>
            </a:endParaRPr>
          </a:p>
          <a:p>
            <a:endParaRPr lang="en-GB" sz="200" b="1" dirty="0" smtClean="0">
              <a:solidFill>
                <a:srgbClr val="FFFFFF"/>
              </a:solidFill>
              <a:latin typeface="Times" pitchFamily="18" charset="0"/>
            </a:endParaRPr>
          </a:p>
          <a:p>
            <a:endParaRPr lang="en-GB" sz="200" b="1" dirty="0">
              <a:solidFill>
                <a:srgbClr val="FFFFFF"/>
              </a:solidFill>
              <a:latin typeface="Times" pitchFamily="18" charset="0"/>
            </a:endParaRPr>
          </a:p>
          <a:p>
            <a:endParaRPr lang="en-GB" sz="200" b="1" dirty="0" smtClean="0">
              <a:solidFill>
                <a:srgbClr val="FFFFFF"/>
              </a:solidFill>
              <a:latin typeface="Times" pitchFamily="18" charset="0"/>
            </a:endParaRPr>
          </a:p>
          <a:p>
            <a:endParaRPr lang="en-GB" sz="200" b="1" dirty="0">
              <a:solidFill>
                <a:srgbClr val="FFFFFF"/>
              </a:solidFill>
              <a:latin typeface="Times" pitchFamily="18" charset="0"/>
            </a:endParaRPr>
          </a:p>
          <a:p>
            <a:endParaRPr lang="en-GB" sz="200" b="1" dirty="0" smtClean="0">
              <a:solidFill>
                <a:srgbClr val="FFFFFF"/>
              </a:solidFill>
              <a:latin typeface="Times" pitchFamily="18" charset="0"/>
            </a:endParaRPr>
          </a:p>
          <a:p>
            <a:endParaRPr lang="en-GB" sz="200" b="1" dirty="0">
              <a:solidFill>
                <a:srgbClr val="FFFFFF"/>
              </a:solidFill>
              <a:latin typeface="Times" pitchFamily="18" charset="0"/>
            </a:endParaRPr>
          </a:p>
          <a:p>
            <a:endParaRPr lang="en-GB" sz="200" b="1" dirty="0" smtClean="0">
              <a:solidFill>
                <a:srgbClr val="FFFFFF"/>
              </a:solidFill>
              <a:latin typeface="Times" pitchFamily="18" charset="0"/>
            </a:endParaRPr>
          </a:p>
          <a:p>
            <a:endParaRPr lang="en-GB" sz="200" b="1" dirty="0">
              <a:solidFill>
                <a:srgbClr val="FFFFFF"/>
              </a:solidFill>
              <a:latin typeface="Times" pitchFamily="18" charset="0"/>
            </a:endParaRPr>
          </a:p>
          <a:p>
            <a:endParaRPr lang="en-GB" sz="200" b="1" dirty="0" smtClean="0">
              <a:solidFill>
                <a:srgbClr val="FFFFFF"/>
              </a:solidFill>
              <a:latin typeface="Times" pitchFamily="18" charset="0"/>
            </a:endParaRPr>
          </a:p>
          <a:p>
            <a:r>
              <a:rPr lang="en-GB" sz="2800" b="1" dirty="0" smtClean="0">
                <a:solidFill>
                  <a:srgbClr val="FFFFFF"/>
                </a:solidFill>
              </a:rPr>
              <a:t>WHAT IS THE NATIONAL ADVOCACY SERVICE FOR PEOPLE WITH DISABILITIES ?</a:t>
            </a:r>
          </a:p>
          <a:p>
            <a:endParaRPr lang="en-IE" sz="3200" b="1" dirty="0" smtClean="0">
              <a:latin typeface="Arial" pitchFamily="34" charset="0"/>
              <a:ea typeface="Ebrima" pitchFamily="2" charset="0"/>
              <a:cs typeface="Arial" pitchFamily="34" charset="0"/>
            </a:endParaRPr>
          </a:p>
        </p:txBody>
      </p:sp>
      <p:pic>
        <p:nvPicPr>
          <p:cNvPr id="11" name="Picture 10"/>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000" t="15728" r="5719" b="13244"/>
          <a:stretch/>
        </p:blipFill>
        <p:spPr>
          <a:xfrm>
            <a:off x="6490635" y="26675"/>
            <a:ext cx="2653366" cy="954053"/>
          </a:xfrm>
          <a:prstGeom prst="rect">
            <a:avLst/>
          </a:prstGeom>
        </p:spPr>
      </p:pic>
    </p:spTree>
    <p:custDataLst>
      <p:tags r:id="rId1"/>
    </p:custDataLst>
    <p:extLst>
      <p:ext uri="{BB962C8B-B14F-4D97-AF65-F5344CB8AC3E}">
        <p14:creationId xmlns:p14="http://schemas.microsoft.com/office/powerpoint/2010/main" val="3353219565"/>
      </p:ext>
    </p:extLst>
  </p:cSld>
  <p:clrMapOvr>
    <a:masterClrMapping/>
  </p:clrMapOvr>
  <mc:AlternateContent xmlns:mc="http://schemas.openxmlformats.org/markup-compatibility/2006" xmlns:p14="http://schemas.microsoft.com/office/powerpoint/2010/main">
    <mc:Choice Requires="p14">
      <p:transition spd="slow" p14:dur="1200" advTm="33497">
        <p14:prism/>
      </p:transition>
    </mc:Choice>
    <mc:Fallback xmlns="">
      <p:transition spd="slow" advTm="33497">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19" y="1196753"/>
            <a:ext cx="8516987" cy="4929412"/>
          </a:xfrm>
        </p:spPr>
        <p:txBody>
          <a:bodyPr>
            <a:normAutofit lnSpcReduction="10000"/>
          </a:bodyPr>
          <a:lstStyle/>
          <a:p>
            <a:pPr algn="just"/>
            <a:r>
              <a:rPr lang="en-IE" sz="3600" dirty="0" smtClean="0"/>
              <a:t>The implementation of the ADM is likely to be challenging for many organisations and professions including advocacy;</a:t>
            </a:r>
          </a:p>
          <a:p>
            <a:pPr algn="just"/>
            <a:r>
              <a:rPr lang="en-IE" sz="3600" dirty="0" smtClean="0"/>
              <a:t>The Act has not given citizens a right to advocacy;</a:t>
            </a:r>
          </a:p>
          <a:p>
            <a:pPr algn="just"/>
            <a:r>
              <a:rPr lang="en-IE" sz="3600" dirty="0" smtClean="0"/>
              <a:t>Although advocacy is recognised in the HIQA standards for residential services for people with disabilities, and the Mental Health Commission Code of Practice;</a:t>
            </a:r>
          </a:p>
          <a:p>
            <a:endParaRPr lang="en-IE" dirty="0"/>
          </a:p>
        </p:txBody>
      </p:sp>
      <p:sp>
        <p:nvSpPr>
          <p:cNvPr id="8" name="Rounded Rectangle 7"/>
          <p:cNvSpPr/>
          <p:nvPr/>
        </p:nvSpPr>
        <p:spPr>
          <a:xfrm>
            <a:off x="2" y="0"/>
            <a:ext cx="6661407" cy="694989"/>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en-IE" sz="3200" b="1" dirty="0" smtClean="0">
                <a:solidFill>
                  <a:prstClr val="white"/>
                </a:solidFill>
              </a:rPr>
              <a:t>ADVOCACY AND THE ADM</a:t>
            </a:r>
            <a:endParaRPr lang="en-IE" sz="2600" b="1" dirty="0">
              <a:solidFill>
                <a:prstClr val="white"/>
              </a:solidFill>
            </a:endParaRPr>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87566" y="-191419"/>
            <a:ext cx="2879264" cy="1139709"/>
          </a:xfrm>
          <a:prstGeom prst="rect">
            <a:avLst/>
          </a:prstGeom>
        </p:spPr>
      </p:pic>
      <p:sp>
        <p:nvSpPr>
          <p:cNvPr id="10" name="Slide Number Placeholder 4"/>
          <p:cNvSpPr txBox="1">
            <a:spLocks noGrp="1"/>
          </p:cNvSpPr>
          <p:nvPr/>
        </p:nvSpPr>
        <p:spPr bwMode="auto">
          <a:xfrm>
            <a:off x="8768507" y="6525743"/>
            <a:ext cx="395536" cy="332260"/>
          </a:xfrm>
          <a:prstGeom prst="rect">
            <a:avLst/>
          </a:prstGeom>
          <a:solidFill>
            <a:srgbClr val="0066FF"/>
          </a:solidFill>
          <a:ln>
            <a:noFill/>
          </a:ln>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fld id="{DE336710-9563-4B4C-BB2B-A27246B70022}" type="slidenum">
              <a:rPr lang="en-GB" sz="1600" b="1">
                <a:solidFill>
                  <a:prstClr val="white"/>
                </a:solidFill>
                <a:latin typeface="Times New Roman" pitchFamily="18" charset="0"/>
              </a:rPr>
              <a:pPr algn="ctr"/>
              <a:t>20</a:t>
            </a:fld>
            <a:endParaRPr lang="en-GB" sz="1600" b="1" dirty="0">
              <a:solidFill>
                <a:prstClr val="white"/>
              </a:solidFill>
              <a:latin typeface="Times New Roman" pitchFamily="18" charset="0"/>
            </a:endParaRPr>
          </a:p>
        </p:txBody>
      </p:sp>
    </p:spTree>
    <p:extLst>
      <p:ext uri="{BB962C8B-B14F-4D97-AF65-F5344CB8AC3E}">
        <p14:creationId xmlns:p14="http://schemas.microsoft.com/office/powerpoint/2010/main" val="1761588024"/>
      </p:ext>
    </p:extLst>
  </p:cSld>
  <p:clrMapOvr>
    <a:masterClrMapping/>
  </p:clrMapOvr>
  <mc:AlternateContent xmlns:mc="http://schemas.openxmlformats.org/markup-compatibility/2006" xmlns:p14="http://schemas.microsoft.com/office/powerpoint/2010/main">
    <mc:Choice Requires="p14">
      <p:transition spd="slow" p14:dur="1200" advTm="24136">
        <p14:prism/>
      </p:transition>
    </mc:Choice>
    <mc:Fallback xmlns="">
      <p:transition spd="slow" advTm="24136">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618" y="1196752"/>
            <a:ext cx="8867328" cy="4857404"/>
          </a:xfrm>
        </p:spPr>
        <p:txBody>
          <a:bodyPr>
            <a:normAutofit/>
          </a:bodyPr>
          <a:lstStyle/>
          <a:p>
            <a:r>
              <a:rPr lang="en-IE" dirty="0" smtClean="0"/>
              <a:t>Decision making assistance agreement</a:t>
            </a:r>
          </a:p>
          <a:p>
            <a:r>
              <a:rPr lang="en-IE" dirty="0" smtClean="0"/>
              <a:t>Co-decision making agreement</a:t>
            </a:r>
          </a:p>
          <a:p>
            <a:r>
              <a:rPr lang="en-IE" dirty="0" smtClean="0"/>
              <a:t>Court appointed decision maker</a:t>
            </a:r>
          </a:p>
          <a:p>
            <a:r>
              <a:rPr lang="en-IE" dirty="0" smtClean="0"/>
              <a:t>Expert reports</a:t>
            </a:r>
          </a:p>
          <a:p>
            <a:r>
              <a:rPr lang="en-IE" dirty="0" smtClean="0"/>
              <a:t>Capacity assessments</a:t>
            </a:r>
          </a:p>
          <a:p>
            <a:r>
              <a:rPr lang="en-IE" dirty="0" smtClean="0"/>
              <a:t>There is a role for advocacy in all of these areas for people with disabilities in the context of supporting individuals to have their voice heard</a:t>
            </a:r>
            <a:endParaRPr lang="en-IE" dirty="0"/>
          </a:p>
        </p:txBody>
      </p:sp>
      <p:sp>
        <p:nvSpPr>
          <p:cNvPr id="7" name="Rounded Rectangle 6"/>
          <p:cNvSpPr/>
          <p:nvPr/>
        </p:nvSpPr>
        <p:spPr>
          <a:xfrm>
            <a:off x="2" y="0"/>
            <a:ext cx="6661407" cy="694989"/>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en-IE" sz="3200" b="1" dirty="0" smtClean="0">
                <a:solidFill>
                  <a:prstClr val="white"/>
                </a:solidFill>
              </a:rPr>
              <a:t>ADVOCACY AND THE ADM</a:t>
            </a:r>
            <a:endParaRPr lang="en-IE" sz="2600" b="1" dirty="0">
              <a:solidFill>
                <a:prstClr val="white"/>
              </a:solidFill>
            </a:endParaRPr>
          </a:p>
        </p:txBody>
      </p:sp>
      <p:pic>
        <p:nvPicPr>
          <p:cNvPr id="8" name="Pictur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87566" y="-191419"/>
            <a:ext cx="2879264" cy="1139709"/>
          </a:xfrm>
          <a:prstGeom prst="rect">
            <a:avLst/>
          </a:prstGeom>
        </p:spPr>
      </p:pic>
      <p:sp>
        <p:nvSpPr>
          <p:cNvPr id="9" name="Slide Number Placeholder 4"/>
          <p:cNvSpPr txBox="1">
            <a:spLocks noGrp="1"/>
          </p:cNvSpPr>
          <p:nvPr/>
        </p:nvSpPr>
        <p:spPr bwMode="auto">
          <a:xfrm>
            <a:off x="8768507" y="6525743"/>
            <a:ext cx="395536" cy="332260"/>
          </a:xfrm>
          <a:prstGeom prst="rect">
            <a:avLst/>
          </a:prstGeom>
          <a:solidFill>
            <a:srgbClr val="0066FF"/>
          </a:solidFill>
          <a:ln>
            <a:noFill/>
          </a:ln>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fld id="{DE336710-9563-4B4C-BB2B-A27246B70022}" type="slidenum">
              <a:rPr lang="en-GB" sz="1600" b="1">
                <a:solidFill>
                  <a:prstClr val="white"/>
                </a:solidFill>
                <a:latin typeface="Times New Roman" pitchFamily="18" charset="0"/>
              </a:rPr>
              <a:pPr algn="ctr"/>
              <a:t>21</a:t>
            </a:fld>
            <a:endParaRPr lang="en-GB" sz="1600" b="1" dirty="0">
              <a:solidFill>
                <a:prstClr val="white"/>
              </a:solidFill>
              <a:latin typeface="Times New Roman" pitchFamily="18" charset="0"/>
            </a:endParaRPr>
          </a:p>
        </p:txBody>
      </p:sp>
    </p:spTree>
    <p:extLst>
      <p:ext uri="{BB962C8B-B14F-4D97-AF65-F5344CB8AC3E}">
        <p14:creationId xmlns:p14="http://schemas.microsoft.com/office/powerpoint/2010/main" val="2982623092"/>
      </p:ext>
    </p:extLst>
  </p:cSld>
  <p:clrMapOvr>
    <a:masterClrMapping/>
  </p:clrMapOvr>
  <mc:AlternateContent xmlns:mc="http://schemas.openxmlformats.org/markup-compatibility/2006" xmlns:p14="http://schemas.microsoft.com/office/powerpoint/2010/main">
    <mc:Choice Requires="p14">
      <p:transition spd="slow" p14:dur="1200" advTm="22072">
        <p14:prism/>
      </p:transition>
    </mc:Choice>
    <mc:Fallback xmlns="">
      <p:transition spd="slow" advTm="22072">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ouise.loughlin\Pictures\imag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908720"/>
            <a:ext cx="7344816" cy="569598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2" y="0"/>
            <a:ext cx="9143998" cy="836712"/>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IE" sz="5400" b="1" dirty="0" smtClean="0">
                <a:solidFill>
                  <a:prstClr val="white"/>
                </a:solidFill>
              </a:rPr>
              <a:t>BACK TO COMMUNICATION</a:t>
            </a:r>
            <a:endParaRPr lang="en-IE" sz="4400" b="1" dirty="0">
              <a:solidFill>
                <a:prstClr val="white"/>
              </a:solidFill>
            </a:endParaRPr>
          </a:p>
        </p:txBody>
      </p:sp>
    </p:spTree>
    <p:extLst>
      <p:ext uri="{BB962C8B-B14F-4D97-AF65-F5344CB8AC3E}">
        <p14:creationId xmlns:p14="http://schemas.microsoft.com/office/powerpoint/2010/main" val="13970420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67" y="1412776"/>
            <a:ext cx="8867328" cy="4857404"/>
          </a:xfrm>
        </p:spPr>
        <p:txBody>
          <a:bodyPr>
            <a:normAutofit/>
          </a:bodyPr>
          <a:lstStyle/>
          <a:p>
            <a:r>
              <a:rPr lang="en-IE" sz="3600" dirty="0"/>
              <a:t>Mr. Justice Peter Jackson in Lancashire County Council v M [2016] </a:t>
            </a:r>
            <a:r>
              <a:rPr lang="en-IE" sz="3600" dirty="0" smtClean="0"/>
              <a:t>EWFC</a:t>
            </a:r>
          </a:p>
          <a:p>
            <a:pPr marL="0" indent="0">
              <a:buNone/>
            </a:pPr>
            <a:endParaRPr lang="en-IE" sz="3600" dirty="0"/>
          </a:p>
          <a:p>
            <a:r>
              <a:rPr lang="en-IE" sz="3600" dirty="0">
                <a:hlinkClick r:id="rId2"/>
              </a:rPr>
              <a:t>http://www.jasonhadden.co.uk/journal/plain-english-a-judges-journey-into-the-unknown</a:t>
            </a:r>
            <a:endParaRPr lang="en-IE" sz="3600" dirty="0"/>
          </a:p>
          <a:p>
            <a:endParaRPr lang="en-IE" sz="3600" dirty="0"/>
          </a:p>
          <a:p>
            <a:endParaRPr lang="en-IE" sz="3600" dirty="0"/>
          </a:p>
        </p:txBody>
      </p:sp>
      <p:sp>
        <p:nvSpPr>
          <p:cNvPr id="7" name="Rounded Rectangle 6"/>
          <p:cNvSpPr/>
          <p:nvPr/>
        </p:nvSpPr>
        <p:spPr>
          <a:xfrm>
            <a:off x="2" y="0"/>
            <a:ext cx="6661407" cy="694989"/>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en-IE" sz="3200" b="1" dirty="0" smtClean="0">
                <a:solidFill>
                  <a:prstClr val="white"/>
                </a:solidFill>
              </a:rPr>
              <a:t>COMMUNICATION </a:t>
            </a:r>
            <a:r>
              <a:rPr lang="en-IE" sz="3200" b="1" dirty="0" err="1" smtClean="0">
                <a:solidFill>
                  <a:prstClr val="white"/>
                </a:solidFill>
              </a:rPr>
              <a:t>cont</a:t>
            </a:r>
            <a:endParaRPr lang="en-IE" sz="2600" b="1" dirty="0">
              <a:solidFill>
                <a:prstClr val="white"/>
              </a:solidFill>
            </a:endParaRPr>
          </a:p>
        </p:txBody>
      </p:sp>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87566" y="-191419"/>
            <a:ext cx="2879264" cy="1139709"/>
          </a:xfrm>
          <a:prstGeom prst="rect">
            <a:avLst/>
          </a:prstGeom>
        </p:spPr>
      </p:pic>
      <p:sp>
        <p:nvSpPr>
          <p:cNvPr id="9" name="Slide Number Placeholder 4"/>
          <p:cNvSpPr txBox="1">
            <a:spLocks noGrp="1"/>
          </p:cNvSpPr>
          <p:nvPr/>
        </p:nvSpPr>
        <p:spPr bwMode="auto">
          <a:xfrm>
            <a:off x="8768507" y="6525743"/>
            <a:ext cx="395536" cy="332260"/>
          </a:xfrm>
          <a:prstGeom prst="rect">
            <a:avLst/>
          </a:prstGeom>
          <a:solidFill>
            <a:srgbClr val="0066FF"/>
          </a:solidFill>
          <a:ln>
            <a:noFill/>
          </a:ln>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fld id="{DE336710-9563-4B4C-BB2B-A27246B70022}" type="slidenum">
              <a:rPr lang="en-GB" sz="1600" b="1">
                <a:solidFill>
                  <a:prstClr val="white"/>
                </a:solidFill>
                <a:latin typeface="Times New Roman" pitchFamily="18" charset="0"/>
              </a:rPr>
              <a:pPr algn="ctr"/>
              <a:t>23</a:t>
            </a:fld>
            <a:endParaRPr lang="en-GB" sz="1600" b="1" dirty="0">
              <a:solidFill>
                <a:prstClr val="white"/>
              </a:solidFill>
              <a:latin typeface="Times New Roman" pitchFamily="18" charset="0"/>
            </a:endParaRPr>
          </a:p>
        </p:txBody>
      </p:sp>
    </p:spTree>
    <p:extLst>
      <p:ext uri="{BB962C8B-B14F-4D97-AF65-F5344CB8AC3E}">
        <p14:creationId xmlns:p14="http://schemas.microsoft.com/office/powerpoint/2010/main" val="3716921812"/>
      </p:ext>
    </p:extLst>
  </p:cSld>
  <p:clrMapOvr>
    <a:masterClrMapping/>
  </p:clrMapOvr>
  <mc:AlternateContent xmlns:mc="http://schemas.openxmlformats.org/markup-compatibility/2006" xmlns:p14="http://schemas.microsoft.com/office/powerpoint/2010/main">
    <mc:Choice Requires="p14">
      <p:transition spd="slow" p14:dur="1200" advTm="22072">
        <p14:prism/>
      </p:transition>
    </mc:Choice>
    <mc:Fallback xmlns="">
      <p:transition spd="slow" advTm="22072">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 y="948290"/>
            <a:ext cx="9053933" cy="5321890"/>
          </a:xfrm>
        </p:spPr>
        <p:txBody>
          <a:bodyPr>
            <a:noAutofit/>
          </a:bodyPr>
          <a:lstStyle/>
          <a:p>
            <a:r>
              <a:rPr lang="en-IE" sz="1900" i="1" dirty="0"/>
              <a:t>“The judgment is </a:t>
            </a:r>
            <a:r>
              <a:rPr lang="en-IE" sz="1900" b="1" i="1" dirty="0"/>
              <a:t>clear, concise and very easy to read</a:t>
            </a:r>
            <a:r>
              <a:rPr lang="en-IE" sz="1900" i="1" dirty="0"/>
              <a:t>. These were care proceedings concerning four children, in which there was a concern that the father of the youngest two children might take them to Syria. The judgment has been kept as short as possible so that the mother and her older children could follow it.</a:t>
            </a:r>
          </a:p>
          <a:p>
            <a:r>
              <a:rPr lang="en-IE" sz="1900" i="1" dirty="0"/>
              <a:t>What is perhaps so surprising is that this use of plain English is not more common. Particularly when the Plain English Campaign was set up almost 40 years ago with a campaign against gobbledygook, jargon and misleading public information. Certainly no place for legalese. Some might even suggest that a plain English campaign is completely at odds with everything that lawyers stand for. But when many of us now only communicate in 140 characters or less perhaps it is finally time for lawyers to recognise and even embrace this the new world.</a:t>
            </a:r>
          </a:p>
          <a:p>
            <a:r>
              <a:rPr lang="en-IE" sz="1900" i="1" dirty="0"/>
              <a:t>This type of judgment is long overdue. I appreciate that there is </a:t>
            </a:r>
            <a:r>
              <a:rPr lang="en-IE" sz="1900" b="1" i="1" dirty="0"/>
              <a:t>a balance to be struck between setting out the legal test, the analysis and indeed the basis for the judgment; but in care cases there also needs to be recognition of the parties involved and their understanding. Decisions made in care proceedings are life changing; for both the adults and the children. I have often sat with clients who comprehend the odd word here and there, in dare I say, somewhat long winded judgments: listening patiently and desperately simply to know if their children are coming home or not</a:t>
            </a:r>
            <a:r>
              <a:rPr lang="en-IE" sz="1900" b="1" i="1" dirty="0" smtClean="0"/>
              <a:t>.“</a:t>
            </a:r>
            <a:endParaRPr lang="en-IE" sz="1900" b="1" i="1" dirty="0"/>
          </a:p>
        </p:txBody>
      </p:sp>
      <p:sp>
        <p:nvSpPr>
          <p:cNvPr id="7" name="Rounded Rectangle 6"/>
          <p:cNvSpPr/>
          <p:nvPr/>
        </p:nvSpPr>
        <p:spPr>
          <a:xfrm>
            <a:off x="2" y="0"/>
            <a:ext cx="6661407" cy="694989"/>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en-IE" sz="3200" b="1" dirty="0" smtClean="0">
                <a:solidFill>
                  <a:prstClr val="white"/>
                </a:solidFill>
              </a:rPr>
              <a:t>COMMUNICATION </a:t>
            </a:r>
            <a:r>
              <a:rPr lang="en-IE" sz="3200" b="1" dirty="0" err="1" smtClean="0">
                <a:solidFill>
                  <a:prstClr val="white"/>
                </a:solidFill>
              </a:rPr>
              <a:t>cont</a:t>
            </a:r>
            <a:endParaRPr lang="en-IE" sz="2600" b="1" dirty="0">
              <a:solidFill>
                <a:prstClr val="white"/>
              </a:solidFill>
            </a:endParaRPr>
          </a:p>
        </p:txBody>
      </p:sp>
      <p:pic>
        <p:nvPicPr>
          <p:cNvPr id="8" name="Pictur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87566" y="-191419"/>
            <a:ext cx="2879264" cy="1139709"/>
          </a:xfrm>
          <a:prstGeom prst="rect">
            <a:avLst/>
          </a:prstGeom>
        </p:spPr>
      </p:pic>
      <p:sp>
        <p:nvSpPr>
          <p:cNvPr id="9" name="Slide Number Placeholder 4"/>
          <p:cNvSpPr txBox="1">
            <a:spLocks noGrp="1"/>
          </p:cNvSpPr>
          <p:nvPr/>
        </p:nvSpPr>
        <p:spPr bwMode="auto">
          <a:xfrm>
            <a:off x="8768507" y="6525743"/>
            <a:ext cx="395536" cy="332260"/>
          </a:xfrm>
          <a:prstGeom prst="rect">
            <a:avLst/>
          </a:prstGeom>
          <a:solidFill>
            <a:srgbClr val="0066FF"/>
          </a:solidFill>
          <a:ln>
            <a:noFill/>
          </a:ln>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fld id="{DE336710-9563-4B4C-BB2B-A27246B70022}" type="slidenum">
              <a:rPr lang="en-GB" sz="1600" b="1">
                <a:solidFill>
                  <a:prstClr val="white"/>
                </a:solidFill>
                <a:latin typeface="Times New Roman" pitchFamily="18" charset="0"/>
              </a:rPr>
              <a:pPr algn="ctr"/>
              <a:t>24</a:t>
            </a:fld>
            <a:endParaRPr lang="en-GB" sz="1600" b="1" dirty="0">
              <a:solidFill>
                <a:prstClr val="white"/>
              </a:solidFill>
              <a:latin typeface="Times New Roman" pitchFamily="18" charset="0"/>
            </a:endParaRPr>
          </a:p>
        </p:txBody>
      </p:sp>
    </p:spTree>
    <p:extLst>
      <p:ext uri="{BB962C8B-B14F-4D97-AF65-F5344CB8AC3E}">
        <p14:creationId xmlns:p14="http://schemas.microsoft.com/office/powerpoint/2010/main" val="747253905"/>
      </p:ext>
    </p:extLst>
  </p:cSld>
  <p:clrMapOvr>
    <a:masterClrMapping/>
  </p:clrMapOvr>
  <mc:AlternateContent xmlns:mc="http://schemas.openxmlformats.org/markup-compatibility/2006" xmlns:p14="http://schemas.microsoft.com/office/powerpoint/2010/main">
    <mc:Choice Requires="p14">
      <p:transition spd="slow" p14:dur="1200" advTm="22072">
        <p14:prism/>
      </p:transition>
    </mc:Choice>
    <mc:Fallback xmlns="">
      <p:transition spd="slow" advTm="22072">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196752"/>
            <a:ext cx="8892479" cy="4929413"/>
          </a:xfrm>
        </p:spPr>
        <p:txBody>
          <a:bodyPr>
            <a:noAutofit/>
          </a:bodyPr>
          <a:lstStyle/>
          <a:p>
            <a:pPr marL="174625" indent="0">
              <a:buNone/>
            </a:pPr>
            <a:r>
              <a:rPr lang="en-IE" sz="3600" dirty="0" smtClean="0"/>
              <a:t>If we all engage in the cultural shift we may move towards:-</a:t>
            </a:r>
          </a:p>
          <a:p>
            <a:pPr marL="982663" lvl="1" indent="-525463">
              <a:buClr>
                <a:srgbClr val="0070C0"/>
              </a:buClr>
              <a:buFont typeface="Wingdings" pitchFamily="2" charset="2"/>
              <a:buChar char="ü"/>
            </a:pPr>
            <a:r>
              <a:rPr lang="en-IE" sz="3200" dirty="0" smtClean="0"/>
              <a:t>Changing how we think about people who need support with decision making;</a:t>
            </a:r>
          </a:p>
          <a:p>
            <a:pPr marL="982663" lvl="1" indent="-525463">
              <a:buClr>
                <a:srgbClr val="0070C0"/>
              </a:buClr>
              <a:buFont typeface="Wingdings" pitchFamily="2" charset="2"/>
              <a:buChar char="ü"/>
            </a:pPr>
            <a:r>
              <a:rPr lang="en-IE" sz="3200" dirty="0" smtClean="0"/>
              <a:t>Recognition of the right of individual to make their own decisions;</a:t>
            </a:r>
          </a:p>
          <a:p>
            <a:pPr marL="982663" lvl="1" indent="-525463">
              <a:buClr>
                <a:srgbClr val="0070C0"/>
              </a:buClr>
              <a:buFont typeface="Wingdings" pitchFamily="2" charset="2"/>
              <a:buChar char="ü"/>
            </a:pPr>
            <a:r>
              <a:rPr lang="en-IE" sz="3200" dirty="0" smtClean="0"/>
              <a:t>Change how we take instructions;</a:t>
            </a:r>
          </a:p>
          <a:p>
            <a:pPr marL="982663" lvl="1" indent="-525463">
              <a:buClr>
                <a:srgbClr val="0070C0"/>
              </a:buClr>
              <a:buFont typeface="Wingdings" pitchFamily="2" charset="2"/>
              <a:buChar char="ü"/>
            </a:pPr>
            <a:r>
              <a:rPr lang="en-IE" sz="3200" dirty="0" smtClean="0"/>
              <a:t>Challenge our own assumptions about capacity.</a:t>
            </a:r>
            <a:endParaRPr lang="en-IE" sz="3200" dirty="0"/>
          </a:p>
        </p:txBody>
      </p:sp>
      <p:sp>
        <p:nvSpPr>
          <p:cNvPr id="7" name="Rounded Rectangle 6"/>
          <p:cNvSpPr/>
          <p:nvPr/>
        </p:nvSpPr>
        <p:spPr>
          <a:xfrm>
            <a:off x="0" y="0"/>
            <a:ext cx="6876255" cy="941808"/>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en-IE" sz="3200" b="1" dirty="0" smtClean="0">
                <a:solidFill>
                  <a:prstClr val="white"/>
                </a:solidFill>
              </a:rPr>
              <a:t>HOW CAN ADVOCACY WORK WITH OTHER PROFESSIONS ?</a:t>
            </a:r>
            <a:endParaRPr lang="en-IE" sz="3200" b="1" dirty="0">
              <a:solidFill>
                <a:prstClr val="white"/>
              </a:solidFill>
            </a:endParaRPr>
          </a:p>
        </p:txBody>
      </p:sp>
      <p:sp>
        <p:nvSpPr>
          <p:cNvPr id="9" name="Slide Number Placeholder 4"/>
          <p:cNvSpPr txBox="1">
            <a:spLocks noGrp="1"/>
          </p:cNvSpPr>
          <p:nvPr/>
        </p:nvSpPr>
        <p:spPr bwMode="auto">
          <a:xfrm>
            <a:off x="8768507" y="6525743"/>
            <a:ext cx="395536" cy="332260"/>
          </a:xfrm>
          <a:prstGeom prst="rect">
            <a:avLst/>
          </a:prstGeom>
          <a:solidFill>
            <a:srgbClr val="0066FF"/>
          </a:solidFill>
          <a:ln>
            <a:noFill/>
          </a:ln>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fld id="{DE336710-9563-4B4C-BB2B-A27246B70022}" type="slidenum">
              <a:rPr lang="en-GB" sz="1600" b="1">
                <a:solidFill>
                  <a:prstClr val="white"/>
                </a:solidFill>
                <a:latin typeface="Times New Roman" pitchFamily="18" charset="0"/>
              </a:rPr>
              <a:pPr algn="ctr"/>
              <a:t>25</a:t>
            </a:fld>
            <a:endParaRPr lang="en-GB" sz="1600" b="1" dirty="0">
              <a:solidFill>
                <a:prstClr val="white"/>
              </a:solidFill>
              <a:latin typeface="Times New Roman" pitchFamily="18" charset="0"/>
            </a:endParaRPr>
          </a:p>
        </p:txBody>
      </p:sp>
      <p:pic>
        <p:nvPicPr>
          <p:cNvPr id="11" name="Picture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19709" y="-88553"/>
            <a:ext cx="2630805" cy="1118913"/>
          </a:xfrm>
          <a:prstGeom prst="rect">
            <a:avLst/>
          </a:prstGeom>
        </p:spPr>
      </p:pic>
    </p:spTree>
    <p:extLst>
      <p:ext uri="{BB962C8B-B14F-4D97-AF65-F5344CB8AC3E}">
        <p14:creationId xmlns:p14="http://schemas.microsoft.com/office/powerpoint/2010/main" val="1688554543"/>
      </p:ext>
    </p:extLst>
  </p:cSld>
  <p:clrMapOvr>
    <a:masterClrMapping/>
  </p:clrMapOvr>
  <mc:AlternateContent xmlns:mc="http://schemas.openxmlformats.org/markup-compatibility/2006" xmlns:p14="http://schemas.microsoft.com/office/powerpoint/2010/main">
    <mc:Choice Requires="p14">
      <p:transition spd="slow" p14:dur="1200" advTm="35357">
        <p14:prism/>
      </p:transition>
    </mc:Choice>
    <mc:Fallback xmlns="">
      <p:transition spd="slow" advTm="35357">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0" y="5821536"/>
            <a:ext cx="9144000" cy="1008112"/>
          </a:xfrm>
          <a:prstGeom prst="roundRect">
            <a:avLst/>
          </a:prstGeom>
          <a:solidFill>
            <a:schemeClr val="bg1"/>
          </a:solidFill>
          <a:ln w="76200">
            <a:solidFill>
              <a:srgbClr val="A3C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smtClean="0">
                <a:solidFill>
                  <a:srgbClr val="A3CC1E"/>
                </a:solidFill>
                <a:latin typeface="Apple Chancery" pitchFamily="66" charset="0"/>
                <a:cs typeface="Arial" pitchFamily="34" charset="0"/>
              </a:rPr>
              <a:t>National Phone Line:  0761 07 3000 </a:t>
            </a:r>
            <a:endParaRPr lang="en-IE" sz="600" b="1" dirty="0" smtClean="0"/>
          </a:p>
        </p:txBody>
      </p:sp>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7856" y="-675456"/>
            <a:ext cx="10559712" cy="4179888"/>
          </a:xfrm>
          <a:prstGeom prst="rect">
            <a:avLst/>
          </a:prstGeom>
        </p:spPr>
      </p:pic>
      <p:pic>
        <p:nvPicPr>
          <p:cNvPr id="1028" name="Picture 4" descr="Image result for THANK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057" y="3212976"/>
            <a:ext cx="3991886" cy="1824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189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40"/>
        <p:cNvGrpSpPr/>
        <p:nvPr/>
      </p:nvGrpSpPr>
      <p:grpSpPr>
        <a:xfrm>
          <a:off x="0" y="0"/>
          <a:ext cx="0" cy="0"/>
          <a:chOff x="0" y="0"/>
          <a:chExt cx="0" cy="0"/>
        </a:xfrm>
      </p:grpSpPr>
      <p:sp>
        <p:nvSpPr>
          <p:cNvPr id="42" name="Shape 42"/>
          <p:cNvSpPr txBox="1">
            <a:spLocks noGrp="1"/>
          </p:cNvSpPr>
          <p:nvPr>
            <p:ph type="body" idx="1"/>
          </p:nvPr>
        </p:nvSpPr>
        <p:spPr>
          <a:xfrm>
            <a:off x="363910" y="1484784"/>
            <a:ext cx="8229600" cy="4620399"/>
          </a:xfrm>
          <a:prstGeom prst="rect">
            <a:avLst/>
          </a:prstGeom>
          <a:noFill/>
          <a:ln>
            <a:noFill/>
          </a:ln>
        </p:spPr>
        <p:txBody>
          <a:bodyPr lIns="91425" tIns="91425" rIns="91425" bIns="91425" anchor="t" anchorCtr="0">
            <a:noAutofit/>
          </a:bodyPr>
          <a:lstStyle/>
          <a:p>
            <a:pPr marL="533400" indent="-446088" algn="just">
              <a:lnSpc>
                <a:spcPct val="115000"/>
              </a:lnSpc>
              <a:spcBef>
                <a:spcPts val="500"/>
              </a:spcBef>
              <a:spcAft>
                <a:spcPts val="600"/>
              </a:spcAft>
              <a:buSzPct val="125000"/>
            </a:pPr>
            <a:r>
              <a:rPr lang="en-GB" sz="2800" dirty="0" smtClean="0">
                <a:solidFill>
                  <a:srgbClr val="000000"/>
                </a:solidFill>
                <a:latin typeface="Calibri"/>
                <a:ea typeface="Calibri"/>
                <a:cs typeface="Calibri"/>
                <a:sym typeface="Calibri"/>
              </a:rPr>
              <a:t>Currently there are 600,000 people who are defined as having a disability in Ireland (CSO, 2012);</a:t>
            </a:r>
          </a:p>
          <a:p>
            <a:pPr marL="533400" indent="-446088" algn="just">
              <a:lnSpc>
                <a:spcPct val="115000"/>
              </a:lnSpc>
              <a:spcBef>
                <a:spcPts val="500"/>
              </a:spcBef>
              <a:spcAft>
                <a:spcPts val="600"/>
              </a:spcAft>
              <a:buSzPct val="125000"/>
            </a:pPr>
            <a:r>
              <a:rPr lang="en-GB" sz="2800" dirty="0" smtClean="0">
                <a:solidFill>
                  <a:srgbClr val="000000"/>
                </a:solidFill>
                <a:latin typeface="Calibri"/>
                <a:ea typeface="Calibri"/>
                <a:cs typeface="Calibri"/>
                <a:sym typeface="Calibri"/>
              </a:rPr>
              <a:t>Probably figure a lot higher (undiagnosed/ misdiagnosed);</a:t>
            </a:r>
          </a:p>
          <a:p>
            <a:pPr marL="533400" indent="-446088" algn="just">
              <a:lnSpc>
                <a:spcPct val="115000"/>
              </a:lnSpc>
              <a:spcBef>
                <a:spcPts val="500"/>
              </a:spcBef>
              <a:spcAft>
                <a:spcPts val="600"/>
              </a:spcAft>
              <a:buSzPct val="125000"/>
            </a:pPr>
            <a:r>
              <a:rPr lang="en-GB" sz="2800" dirty="0" smtClean="0">
                <a:solidFill>
                  <a:srgbClr val="000000"/>
                </a:solidFill>
                <a:latin typeface="Calibri"/>
                <a:ea typeface="Calibri"/>
                <a:cs typeface="Calibri"/>
                <a:sym typeface="Calibri"/>
              </a:rPr>
              <a:t>International research studies highlight the impact of disability on a person’s sense of self and how this can have major impacts on their engagement with professionals (Nettleton, 2005; 2013).</a:t>
            </a:r>
          </a:p>
          <a:p>
            <a:pPr lvl="0" rtl="0">
              <a:lnSpc>
                <a:spcPct val="115000"/>
              </a:lnSpc>
              <a:spcBef>
                <a:spcPts val="500"/>
              </a:spcBef>
              <a:spcAft>
                <a:spcPts val="600"/>
              </a:spcAft>
              <a:buClr>
                <a:schemeClr val="dk1"/>
              </a:buClr>
              <a:buFont typeface="Arial"/>
              <a:buNone/>
            </a:pPr>
            <a:endParaRPr sz="2400" dirty="0" smtClean="0">
              <a:solidFill>
                <a:srgbClr val="000000"/>
              </a:solidFill>
            </a:endParaRPr>
          </a:p>
          <a:p>
            <a:pPr lvl="0" rtl="0">
              <a:lnSpc>
                <a:spcPct val="115000"/>
              </a:lnSpc>
              <a:spcBef>
                <a:spcPts val="500"/>
              </a:spcBef>
              <a:spcAft>
                <a:spcPts val="600"/>
              </a:spcAft>
              <a:buClr>
                <a:schemeClr val="dk1"/>
              </a:buClr>
              <a:buFont typeface="Arial"/>
              <a:buNone/>
            </a:pPr>
            <a:endParaRPr sz="1800" dirty="0" smtClean="0">
              <a:solidFill>
                <a:srgbClr val="0F496F"/>
              </a:solidFill>
            </a:endParaRPr>
          </a:p>
          <a:p>
            <a:pPr lvl="0" rtl="0">
              <a:lnSpc>
                <a:spcPct val="115000"/>
              </a:lnSpc>
              <a:spcBef>
                <a:spcPts val="500"/>
              </a:spcBef>
              <a:spcAft>
                <a:spcPts val="600"/>
              </a:spcAft>
              <a:buClr>
                <a:schemeClr val="dk1"/>
              </a:buClr>
              <a:buSzPct val="61111"/>
              <a:buFont typeface="Arial"/>
              <a:buNone/>
            </a:pPr>
            <a:r>
              <a:rPr lang="en-GB" sz="1800" dirty="0" smtClean="0">
                <a:solidFill>
                  <a:srgbClr val="FFFFFF"/>
                </a:solidFill>
              </a:rPr>
              <a:t></a:t>
            </a:r>
            <a:endParaRPr lang="en-GB" sz="1800" dirty="0">
              <a:solidFill>
                <a:srgbClr val="FFFFFF"/>
              </a:solidFill>
            </a:endParaRPr>
          </a:p>
        </p:txBody>
      </p:sp>
      <p:sp>
        <p:nvSpPr>
          <p:cNvPr id="6" name="Slide Number Placeholder 4"/>
          <p:cNvSpPr txBox="1">
            <a:spLocks noGrp="1"/>
          </p:cNvSpPr>
          <p:nvPr/>
        </p:nvSpPr>
        <p:spPr bwMode="auto">
          <a:xfrm>
            <a:off x="8768507" y="6525743"/>
            <a:ext cx="395536" cy="332260"/>
          </a:xfrm>
          <a:prstGeom prst="rect">
            <a:avLst/>
          </a:prstGeom>
          <a:solidFill>
            <a:srgbClr val="0066FF"/>
          </a:solidFill>
          <a:ln>
            <a:noFill/>
          </a:ln>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fld id="{DE336710-9563-4B4C-BB2B-A27246B70022}" type="slidenum">
              <a:rPr lang="en-GB" sz="1600" b="1">
                <a:solidFill>
                  <a:prstClr val="white"/>
                </a:solidFill>
                <a:latin typeface="Times New Roman" pitchFamily="18" charset="0"/>
              </a:rPr>
              <a:pPr algn="ctr"/>
              <a:t>3</a:t>
            </a:fld>
            <a:endParaRPr lang="en-GB" sz="1600" b="1" dirty="0">
              <a:solidFill>
                <a:prstClr val="white"/>
              </a:solidFill>
              <a:latin typeface="Times New Roman" pitchFamily="18" charset="0"/>
            </a:endParaRPr>
          </a:p>
        </p:txBody>
      </p:sp>
      <p:sp>
        <p:nvSpPr>
          <p:cNvPr id="7" name="Rounded Rectangle 6"/>
          <p:cNvSpPr/>
          <p:nvPr/>
        </p:nvSpPr>
        <p:spPr>
          <a:xfrm>
            <a:off x="0" y="0"/>
            <a:ext cx="6271417" cy="900783"/>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endParaRPr lang="en-GB" sz="200" b="1" dirty="0" smtClean="0">
              <a:solidFill>
                <a:srgbClr val="FFFFFF"/>
              </a:solidFill>
              <a:latin typeface="Times" pitchFamily="18" charset="0"/>
            </a:endParaRPr>
          </a:p>
          <a:p>
            <a:endParaRPr lang="en-GB" sz="200" b="1" dirty="0">
              <a:solidFill>
                <a:srgbClr val="FFFFFF"/>
              </a:solidFill>
              <a:latin typeface="Times" pitchFamily="18" charset="0"/>
            </a:endParaRPr>
          </a:p>
          <a:p>
            <a:endParaRPr lang="en-GB" sz="200" b="1" dirty="0" smtClean="0">
              <a:solidFill>
                <a:srgbClr val="FFFFFF"/>
              </a:solidFill>
              <a:latin typeface="Times" pitchFamily="18" charset="0"/>
            </a:endParaRPr>
          </a:p>
          <a:p>
            <a:endParaRPr lang="en-GB" sz="200" b="1" dirty="0">
              <a:solidFill>
                <a:srgbClr val="FFFFFF"/>
              </a:solidFill>
              <a:latin typeface="Times" pitchFamily="18" charset="0"/>
            </a:endParaRPr>
          </a:p>
          <a:p>
            <a:endParaRPr lang="en-GB" sz="200" b="1" dirty="0" smtClean="0">
              <a:solidFill>
                <a:srgbClr val="FFFFFF"/>
              </a:solidFill>
              <a:latin typeface="Times" pitchFamily="18" charset="0"/>
            </a:endParaRPr>
          </a:p>
          <a:p>
            <a:endParaRPr lang="en-GB" sz="200" b="1" dirty="0">
              <a:solidFill>
                <a:srgbClr val="FFFFFF"/>
              </a:solidFill>
              <a:latin typeface="Times" pitchFamily="18" charset="0"/>
            </a:endParaRPr>
          </a:p>
          <a:p>
            <a:endParaRPr lang="en-GB" sz="200" b="1" dirty="0" smtClean="0">
              <a:solidFill>
                <a:srgbClr val="FFFFFF"/>
              </a:solidFill>
              <a:latin typeface="Times" pitchFamily="18" charset="0"/>
            </a:endParaRPr>
          </a:p>
          <a:p>
            <a:endParaRPr lang="en-GB" sz="200" b="1" dirty="0">
              <a:solidFill>
                <a:srgbClr val="FFFFFF"/>
              </a:solidFill>
              <a:latin typeface="Times" pitchFamily="18" charset="0"/>
            </a:endParaRPr>
          </a:p>
          <a:p>
            <a:endParaRPr lang="en-GB" sz="200" b="1" dirty="0" smtClean="0">
              <a:solidFill>
                <a:srgbClr val="FFFFFF"/>
              </a:solidFill>
              <a:latin typeface="Times" pitchFamily="18" charset="0"/>
            </a:endParaRPr>
          </a:p>
          <a:p>
            <a:endParaRPr lang="en-GB" sz="200" b="1" dirty="0">
              <a:solidFill>
                <a:srgbClr val="FFFFFF"/>
              </a:solidFill>
              <a:latin typeface="Times" pitchFamily="18" charset="0"/>
            </a:endParaRPr>
          </a:p>
          <a:p>
            <a:endParaRPr lang="en-GB" sz="200" b="1" dirty="0" smtClean="0">
              <a:solidFill>
                <a:srgbClr val="FFFFFF"/>
              </a:solidFill>
              <a:latin typeface="Times" pitchFamily="18" charset="0"/>
            </a:endParaRPr>
          </a:p>
          <a:p>
            <a:endParaRPr lang="en-GB" sz="100" b="1" dirty="0" smtClean="0">
              <a:solidFill>
                <a:srgbClr val="FFFFFF"/>
              </a:solidFill>
            </a:endParaRPr>
          </a:p>
          <a:p>
            <a:endParaRPr lang="en-GB" sz="100" b="1" dirty="0">
              <a:solidFill>
                <a:srgbClr val="FFFFFF"/>
              </a:solidFill>
            </a:endParaRPr>
          </a:p>
          <a:p>
            <a:endParaRPr lang="en-GB" sz="100" b="1" dirty="0" smtClean="0">
              <a:solidFill>
                <a:srgbClr val="FFFFFF"/>
              </a:solidFill>
            </a:endParaRPr>
          </a:p>
          <a:p>
            <a:endParaRPr lang="en-GB" sz="100" b="1" dirty="0">
              <a:solidFill>
                <a:srgbClr val="FFFFFF"/>
              </a:solidFill>
            </a:endParaRPr>
          </a:p>
          <a:p>
            <a:r>
              <a:rPr lang="en-GB" sz="3500" b="1" dirty="0" smtClean="0">
                <a:solidFill>
                  <a:srgbClr val="FFFFFF"/>
                </a:solidFill>
              </a:rPr>
              <a:t>DISABILITY IN IRELAND</a:t>
            </a:r>
          </a:p>
          <a:p>
            <a:endParaRPr lang="en-IE" sz="3200" b="1" dirty="0" smtClean="0">
              <a:latin typeface="Arial" pitchFamily="34" charset="0"/>
              <a:ea typeface="Ebrima" pitchFamily="2" charset="0"/>
              <a:cs typeface="Arial" pitchFamily="34" charset="0"/>
            </a:endParaRPr>
          </a:p>
        </p:txBody>
      </p:sp>
      <p:pic>
        <p:nvPicPr>
          <p:cNvPr id="9" name="Picture 8"/>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000" t="15728" r="5719" b="13244"/>
          <a:stretch/>
        </p:blipFill>
        <p:spPr>
          <a:xfrm>
            <a:off x="6271417" y="0"/>
            <a:ext cx="2872611" cy="908720"/>
          </a:xfrm>
          <a:prstGeom prst="rect">
            <a:avLst/>
          </a:prstGeom>
        </p:spPr>
      </p:pic>
    </p:spTree>
    <p:extLst>
      <p:ext uri="{BB962C8B-B14F-4D97-AF65-F5344CB8AC3E}">
        <p14:creationId xmlns:p14="http://schemas.microsoft.com/office/powerpoint/2010/main" val="4122543806"/>
      </p:ext>
    </p:extLst>
  </p:cSld>
  <p:clrMapOvr>
    <a:masterClrMapping/>
  </p:clrMapOvr>
  <mc:AlternateContent xmlns:mc="http://schemas.openxmlformats.org/markup-compatibility/2006" xmlns:p14="http://schemas.microsoft.com/office/powerpoint/2010/main">
    <mc:Choice Requires="p14">
      <p:transition spd="slow" p14:dur="1200" advTm="28290">
        <p14:prism/>
      </p:transition>
    </mc:Choice>
    <mc:Fallback xmlns="">
      <p:transition spd="slow" advTm="2829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7" name="Rounded Rectangle 6"/>
          <p:cNvSpPr/>
          <p:nvPr/>
        </p:nvSpPr>
        <p:spPr>
          <a:xfrm>
            <a:off x="-1" y="75976"/>
            <a:ext cx="6271417" cy="756767"/>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endParaRPr lang="en-GB" sz="200" b="1" dirty="0" smtClean="0">
              <a:solidFill>
                <a:srgbClr val="FFFFFF"/>
              </a:solidFill>
              <a:latin typeface="Times" pitchFamily="18" charset="0"/>
            </a:endParaRPr>
          </a:p>
          <a:p>
            <a:endParaRPr lang="en-GB" sz="200" b="1" dirty="0">
              <a:solidFill>
                <a:srgbClr val="FFFFFF"/>
              </a:solidFill>
              <a:latin typeface="Times" pitchFamily="18" charset="0"/>
            </a:endParaRPr>
          </a:p>
          <a:p>
            <a:endParaRPr lang="en-GB" sz="200" b="1" dirty="0" smtClean="0">
              <a:solidFill>
                <a:srgbClr val="FFFFFF"/>
              </a:solidFill>
              <a:latin typeface="Times" pitchFamily="18" charset="0"/>
            </a:endParaRPr>
          </a:p>
          <a:p>
            <a:endParaRPr lang="en-GB" sz="200" b="1" dirty="0">
              <a:solidFill>
                <a:srgbClr val="FFFFFF"/>
              </a:solidFill>
              <a:latin typeface="Times" pitchFamily="18" charset="0"/>
            </a:endParaRPr>
          </a:p>
          <a:p>
            <a:endParaRPr lang="en-GB" sz="200" b="1" dirty="0" smtClean="0">
              <a:solidFill>
                <a:srgbClr val="FFFFFF"/>
              </a:solidFill>
              <a:latin typeface="Times" pitchFamily="18" charset="0"/>
            </a:endParaRPr>
          </a:p>
          <a:p>
            <a:endParaRPr lang="en-GB" sz="200" b="1" dirty="0">
              <a:solidFill>
                <a:srgbClr val="FFFFFF"/>
              </a:solidFill>
              <a:latin typeface="Times" pitchFamily="18" charset="0"/>
            </a:endParaRPr>
          </a:p>
          <a:p>
            <a:endParaRPr lang="en-GB" sz="200" b="1" dirty="0" smtClean="0">
              <a:solidFill>
                <a:srgbClr val="FFFFFF"/>
              </a:solidFill>
              <a:latin typeface="Times" pitchFamily="18" charset="0"/>
            </a:endParaRPr>
          </a:p>
          <a:p>
            <a:endParaRPr lang="en-GB" sz="200" b="1" dirty="0">
              <a:solidFill>
                <a:srgbClr val="FFFFFF"/>
              </a:solidFill>
              <a:latin typeface="Times" pitchFamily="18" charset="0"/>
            </a:endParaRPr>
          </a:p>
          <a:p>
            <a:endParaRPr lang="en-GB" sz="200" b="1" dirty="0" smtClean="0">
              <a:solidFill>
                <a:srgbClr val="FFFFFF"/>
              </a:solidFill>
              <a:latin typeface="Times" pitchFamily="18" charset="0"/>
            </a:endParaRPr>
          </a:p>
          <a:p>
            <a:endParaRPr lang="en-GB" sz="200" b="1" dirty="0">
              <a:solidFill>
                <a:srgbClr val="FFFFFF"/>
              </a:solidFill>
              <a:latin typeface="Times" pitchFamily="18" charset="0"/>
            </a:endParaRPr>
          </a:p>
          <a:p>
            <a:endParaRPr lang="en-GB" sz="200" b="1" dirty="0" smtClean="0">
              <a:solidFill>
                <a:srgbClr val="FFFFFF"/>
              </a:solidFill>
              <a:latin typeface="Times" pitchFamily="18" charset="0"/>
            </a:endParaRPr>
          </a:p>
          <a:p>
            <a:endParaRPr lang="en-GB" sz="100" b="1" dirty="0" smtClean="0">
              <a:solidFill>
                <a:srgbClr val="FFFFFF"/>
              </a:solidFill>
            </a:endParaRPr>
          </a:p>
          <a:p>
            <a:endParaRPr lang="en-GB" sz="100" b="1" dirty="0">
              <a:solidFill>
                <a:srgbClr val="FFFFFF"/>
              </a:solidFill>
            </a:endParaRPr>
          </a:p>
          <a:p>
            <a:endParaRPr lang="en-GB" sz="100" b="1" dirty="0" smtClean="0">
              <a:solidFill>
                <a:srgbClr val="FFFFFF"/>
              </a:solidFill>
            </a:endParaRPr>
          </a:p>
          <a:p>
            <a:endParaRPr lang="en-GB" sz="100" b="1" dirty="0">
              <a:solidFill>
                <a:srgbClr val="FFFFFF"/>
              </a:solidFill>
            </a:endParaRPr>
          </a:p>
          <a:p>
            <a:endParaRPr lang="en-GB" sz="100" b="1" dirty="0" smtClean="0">
              <a:solidFill>
                <a:srgbClr val="FFFFFF"/>
              </a:solidFill>
            </a:endParaRPr>
          </a:p>
          <a:p>
            <a:r>
              <a:rPr lang="en-GB" sz="3500" b="1" dirty="0" smtClean="0">
                <a:solidFill>
                  <a:srgbClr val="FFFFFF"/>
                </a:solidFill>
              </a:rPr>
              <a:t>HOW WE COMMUNICATE</a:t>
            </a:r>
          </a:p>
          <a:p>
            <a:endParaRPr lang="en-IE" sz="3200" b="1" dirty="0" smtClean="0">
              <a:latin typeface="Arial" pitchFamily="34" charset="0"/>
              <a:ea typeface="Ebrima" pitchFamily="2" charset="0"/>
              <a:cs typeface="Arial" pitchFamily="34" charset="0"/>
            </a:endParaRPr>
          </a:p>
        </p:txBody>
      </p:sp>
      <p:pic>
        <p:nvPicPr>
          <p:cNvPr id="8" name="Picture 7"/>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000" t="15728" r="5719" b="13244"/>
          <a:stretch/>
        </p:blipFill>
        <p:spPr>
          <a:xfrm>
            <a:off x="6271417" y="0"/>
            <a:ext cx="2872611" cy="908720"/>
          </a:xfrm>
          <a:prstGeom prst="rect">
            <a:avLst/>
          </a:prstGeom>
        </p:spPr>
      </p:pic>
      <p:sp>
        <p:nvSpPr>
          <p:cNvPr id="2" name="TextBox 1"/>
          <p:cNvSpPr txBox="1"/>
          <p:nvPr/>
        </p:nvSpPr>
        <p:spPr>
          <a:xfrm>
            <a:off x="6796" y="929153"/>
            <a:ext cx="9036496" cy="5990358"/>
          </a:xfrm>
          <a:prstGeom prst="rect">
            <a:avLst/>
          </a:prstGeom>
          <a:noFill/>
          <a:ln>
            <a:noFill/>
          </a:ln>
        </p:spPr>
        <p:txBody>
          <a:bodyPr wrap="square" rtlCol="0">
            <a:spAutoFit/>
          </a:bodyPr>
          <a:lstStyle/>
          <a:p>
            <a:pPr marL="457200" indent="-457200" algn="just">
              <a:spcBef>
                <a:spcPts val="500"/>
              </a:spcBef>
              <a:spcAft>
                <a:spcPts val="1800"/>
              </a:spcAft>
              <a:buClr>
                <a:schemeClr val="accent1"/>
              </a:buClr>
              <a:buSzPct val="125000"/>
              <a:buFont typeface="Arial" panose="020B0604020202020204" pitchFamily="34" charset="0"/>
              <a:buChar char="•"/>
            </a:pPr>
            <a:r>
              <a:rPr lang="en-GB" sz="3200" dirty="0" smtClean="0">
                <a:solidFill>
                  <a:srgbClr val="000000"/>
                </a:solidFill>
                <a:ea typeface="Calibri"/>
                <a:cs typeface="Calibri"/>
                <a:sym typeface="Calibri"/>
              </a:rPr>
              <a:t>Studies show that people with a disability experience greater communication barriers by 66 % (</a:t>
            </a:r>
            <a:r>
              <a:rPr lang="en-GB" sz="3200" dirty="0" err="1" smtClean="0">
                <a:solidFill>
                  <a:srgbClr val="000000"/>
                </a:solidFill>
                <a:ea typeface="Calibri"/>
                <a:cs typeface="Calibri"/>
                <a:sym typeface="Calibri"/>
              </a:rPr>
              <a:t>Farrelly</a:t>
            </a:r>
            <a:r>
              <a:rPr lang="en-GB" sz="3200" dirty="0" smtClean="0">
                <a:solidFill>
                  <a:srgbClr val="000000"/>
                </a:solidFill>
                <a:ea typeface="Calibri"/>
                <a:cs typeface="Calibri"/>
                <a:sym typeface="Calibri"/>
              </a:rPr>
              <a:t>, 2012);</a:t>
            </a:r>
          </a:p>
          <a:p>
            <a:pPr marL="457200" lvl="0" indent="-457200" algn="just">
              <a:spcBef>
                <a:spcPts val="500"/>
              </a:spcBef>
              <a:spcAft>
                <a:spcPts val="1800"/>
              </a:spcAft>
              <a:buFont typeface="Arial" panose="020B0604020202020204" pitchFamily="34" charset="0"/>
              <a:buChar char="•"/>
            </a:pPr>
            <a:r>
              <a:rPr lang="en-GB" sz="3200" dirty="0" smtClean="0">
                <a:solidFill>
                  <a:srgbClr val="FFFFFF"/>
                </a:solidFill>
                <a:ea typeface="Calibri"/>
                <a:cs typeface="Calibri"/>
                <a:sym typeface="Calibri"/>
              </a:rPr>
              <a:t></a:t>
            </a:r>
            <a:r>
              <a:rPr lang="en-GB" sz="3200" dirty="0" smtClean="0">
                <a:solidFill>
                  <a:srgbClr val="000000"/>
                </a:solidFill>
                <a:ea typeface="Calibri"/>
                <a:cs typeface="Calibri"/>
                <a:sym typeface="Calibri"/>
              </a:rPr>
              <a:t>Professional </a:t>
            </a:r>
            <a:r>
              <a:rPr lang="en-GB" sz="3200" dirty="0">
                <a:solidFill>
                  <a:srgbClr val="000000"/>
                </a:solidFill>
                <a:ea typeface="Calibri"/>
                <a:cs typeface="Calibri"/>
                <a:sym typeface="Calibri"/>
              </a:rPr>
              <a:t>services need to make a shift to reach out to people with ‘different communication</a:t>
            </a:r>
            <a:r>
              <a:rPr lang="en-GB" sz="3200" dirty="0" smtClean="0">
                <a:solidFill>
                  <a:srgbClr val="000000"/>
                </a:solidFill>
                <a:ea typeface="Calibri"/>
                <a:cs typeface="Calibri"/>
                <a:sym typeface="Calibri"/>
              </a:rPr>
              <a:t>’;</a:t>
            </a:r>
            <a:endParaRPr lang="en-GB" sz="3200" dirty="0">
              <a:solidFill>
                <a:srgbClr val="000000"/>
              </a:solidFill>
              <a:ea typeface="Calibri"/>
              <a:cs typeface="Calibri"/>
              <a:sym typeface="Calibri"/>
            </a:endParaRPr>
          </a:p>
          <a:p>
            <a:pPr marL="457200" lvl="0" indent="-457200" algn="just">
              <a:spcBef>
                <a:spcPts val="500"/>
              </a:spcBef>
              <a:spcAft>
                <a:spcPts val="1800"/>
              </a:spcAft>
              <a:buClr>
                <a:schemeClr val="accent1"/>
              </a:buClr>
              <a:buSzPct val="150000"/>
              <a:buFont typeface="Arial" panose="020B0604020202020204" pitchFamily="34" charset="0"/>
              <a:buChar char="•"/>
            </a:pPr>
            <a:r>
              <a:rPr lang="en-GB" sz="3200" dirty="0" smtClean="0">
                <a:solidFill>
                  <a:srgbClr val="000000"/>
                </a:solidFill>
                <a:ea typeface="Calibri"/>
                <a:cs typeface="Calibri"/>
                <a:sym typeface="Calibri"/>
              </a:rPr>
              <a:t>7</a:t>
            </a:r>
            <a:r>
              <a:rPr lang="en-GB" sz="3200" dirty="0" smtClean="0">
                <a:ea typeface="Calibri"/>
                <a:cs typeface="Calibri"/>
                <a:sym typeface="Calibri"/>
              </a:rPr>
              <a:t>0</a:t>
            </a:r>
            <a:r>
              <a:rPr lang="en-GB" sz="3200" dirty="0">
                <a:solidFill>
                  <a:srgbClr val="000000"/>
                </a:solidFill>
                <a:ea typeface="Calibri"/>
                <a:cs typeface="Calibri"/>
                <a:sym typeface="Calibri"/>
              </a:rPr>
              <a:t>% of Human Communication is Non-verbal;</a:t>
            </a:r>
          </a:p>
          <a:p>
            <a:pPr marL="457200" lvl="0" indent="-457200" algn="just">
              <a:spcBef>
                <a:spcPts val="500"/>
              </a:spcBef>
              <a:spcAft>
                <a:spcPts val="1800"/>
              </a:spcAft>
              <a:buClr>
                <a:schemeClr val="accent1"/>
              </a:buClr>
              <a:buSzPct val="150000"/>
              <a:buFont typeface="Arial" panose="020B0604020202020204" pitchFamily="34" charset="0"/>
              <a:buChar char="•"/>
            </a:pPr>
            <a:r>
              <a:rPr lang="en-GB" sz="3200" dirty="0" smtClean="0">
                <a:solidFill>
                  <a:srgbClr val="000000"/>
                </a:solidFill>
                <a:ea typeface="Calibri"/>
                <a:cs typeface="Calibri"/>
                <a:sym typeface="Calibri"/>
              </a:rPr>
              <a:t>Often </a:t>
            </a:r>
            <a:r>
              <a:rPr lang="en-GB" sz="3200" dirty="0">
                <a:solidFill>
                  <a:srgbClr val="000000"/>
                </a:solidFill>
                <a:ea typeface="Calibri"/>
                <a:cs typeface="Calibri"/>
                <a:sym typeface="Calibri"/>
              </a:rPr>
              <a:t>acceptance of </a:t>
            </a:r>
            <a:r>
              <a:rPr lang="en-GB" sz="3200" dirty="0" smtClean="0">
                <a:solidFill>
                  <a:srgbClr val="000000"/>
                </a:solidFill>
                <a:ea typeface="Calibri"/>
                <a:cs typeface="Calibri"/>
                <a:sym typeface="Calibri"/>
              </a:rPr>
              <a:t>communication limitations </a:t>
            </a:r>
            <a:r>
              <a:rPr lang="en-GB" sz="3200" dirty="0">
                <a:solidFill>
                  <a:srgbClr val="000000"/>
                </a:solidFill>
                <a:ea typeface="Calibri"/>
                <a:cs typeface="Calibri"/>
                <a:sym typeface="Calibri"/>
              </a:rPr>
              <a:t>restricts a person's right to make decisions.</a:t>
            </a:r>
          </a:p>
          <a:p>
            <a:pPr lvl="0" algn="ctr">
              <a:lnSpc>
                <a:spcPct val="115000"/>
              </a:lnSpc>
              <a:spcBef>
                <a:spcPts val="500"/>
              </a:spcBef>
              <a:spcAft>
                <a:spcPts val="600"/>
              </a:spcAft>
              <a:buClr>
                <a:schemeClr val="accent1"/>
              </a:buClr>
              <a:buSzPct val="150000"/>
            </a:pPr>
            <a:r>
              <a:rPr lang="en-GB" sz="2400" dirty="0" smtClean="0">
                <a:solidFill>
                  <a:srgbClr val="000000"/>
                </a:solidFill>
                <a:ea typeface="Calibri"/>
                <a:cs typeface="Calibri"/>
                <a:sym typeface="Calibri"/>
              </a:rPr>
              <a:t>http://www.gov.scot/Resource/Doc/210958/0055759.pdf</a:t>
            </a:r>
          </a:p>
          <a:p>
            <a:endParaRPr lang="en-IE" dirty="0"/>
          </a:p>
        </p:txBody>
      </p:sp>
      <p:sp>
        <p:nvSpPr>
          <p:cNvPr id="10" name="Slide Number Placeholder 4"/>
          <p:cNvSpPr txBox="1">
            <a:spLocks noGrp="1"/>
          </p:cNvSpPr>
          <p:nvPr/>
        </p:nvSpPr>
        <p:spPr bwMode="auto">
          <a:xfrm>
            <a:off x="8768507" y="6525743"/>
            <a:ext cx="395536" cy="332260"/>
          </a:xfrm>
          <a:prstGeom prst="rect">
            <a:avLst/>
          </a:prstGeom>
          <a:solidFill>
            <a:srgbClr val="0066FF"/>
          </a:solidFill>
          <a:ln>
            <a:noFill/>
          </a:ln>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fld id="{DE336710-9563-4B4C-BB2B-A27246B70022}" type="slidenum">
              <a:rPr lang="en-GB" sz="1600" b="1">
                <a:solidFill>
                  <a:prstClr val="white"/>
                </a:solidFill>
                <a:latin typeface="Times New Roman" pitchFamily="18" charset="0"/>
              </a:rPr>
              <a:pPr algn="ctr"/>
              <a:t>4</a:t>
            </a:fld>
            <a:endParaRPr lang="en-GB" sz="1600" b="1" dirty="0">
              <a:solidFill>
                <a:prstClr val="white"/>
              </a:solidFill>
              <a:latin typeface="Times New Roman" pitchFamily="18" charset="0"/>
            </a:endParaRPr>
          </a:p>
        </p:txBody>
      </p:sp>
    </p:spTree>
    <p:extLst>
      <p:ext uri="{BB962C8B-B14F-4D97-AF65-F5344CB8AC3E}">
        <p14:creationId xmlns:p14="http://schemas.microsoft.com/office/powerpoint/2010/main" val="3497404062"/>
      </p:ext>
    </p:extLst>
  </p:cSld>
  <p:clrMapOvr>
    <a:masterClrMapping/>
  </p:clrMapOvr>
  <mc:AlternateContent xmlns:mc="http://schemas.openxmlformats.org/markup-compatibility/2006" xmlns:p14="http://schemas.microsoft.com/office/powerpoint/2010/main">
    <mc:Choice Requires="p14">
      <p:transition spd="slow" p14:dur="1200" advTm="42397">
        <p14:prism/>
      </p:transition>
    </mc:Choice>
    <mc:Fallback xmlns="">
      <p:transition spd="slow" advTm="42397">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1.gstatic.com/images?q=tbn:ANd9GcTo_Wa0144ZyARL1BELI884gANQT-c7B_lBhjLIzCx-1V_Rxkha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236295" y="5373216"/>
            <a:ext cx="1950547" cy="14847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733" y="1268760"/>
            <a:ext cx="9144000" cy="4832092"/>
          </a:xfrm>
          <a:prstGeom prst="rect">
            <a:avLst/>
          </a:prstGeom>
        </p:spPr>
        <p:txBody>
          <a:bodyPr wrap="square">
            <a:spAutoFit/>
          </a:bodyPr>
          <a:lstStyle/>
          <a:p>
            <a:pPr marL="457200" indent="-457200">
              <a:buClr>
                <a:srgbClr val="0070C0"/>
              </a:buClr>
              <a:buSzPct val="130000"/>
              <a:buFont typeface="Arial" pitchFamily="34" charset="0"/>
              <a:buChar char="•"/>
            </a:pPr>
            <a:r>
              <a:rPr lang="en-IE" sz="2800" dirty="0">
                <a:solidFill>
                  <a:prstClr val="black"/>
                </a:solidFill>
                <a:cs typeface="Arial" pitchFamily="34" charset="0"/>
              </a:rPr>
              <a:t>Because sometimes people with disabilities are not listened to or given the chance to make their own choices.</a:t>
            </a:r>
          </a:p>
          <a:p>
            <a:pPr marL="457200" indent="-457200">
              <a:buClr>
                <a:srgbClr val="0070C0"/>
              </a:buClr>
              <a:buSzPct val="130000"/>
              <a:buFont typeface="Arial" pitchFamily="34" charset="0"/>
              <a:buChar char="•"/>
            </a:pPr>
            <a:endParaRPr lang="en-IE" sz="2800" dirty="0">
              <a:solidFill>
                <a:prstClr val="black"/>
              </a:solidFill>
              <a:cs typeface="Arial" pitchFamily="34" charset="0"/>
            </a:endParaRPr>
          </a:p>
          <a:p>
            <a:pPr marL="457200" indent="-457200">
              <a:buClr>
                <a:srgbClr val="0070C0"/>
              </a:buClr>
              <a:buSzPct val="130000"/>
              <a:buFont typeface="Arial" pitchFamily="34" charset="0"/>
              <a:buChar char="•"/>
            </a:pPr>
            <a:r>
              <a:rPr lang="en-IE" sz="2800" dirty="0">
                <a:solidFill>
                  <a:prstClr val="black"/>
                </a:solidFill>
                <a:cs typeface="Arial" pitchFamily="34" charset="0"/>
              </a:rPr>
              <a:t>People with disabilities are often treated differently from non disabled people.</a:t>
            </a:r>
          </a:p>
          <a:p>
            <a:pPr marL="457200" indent="-457200">
              <a:buClr>
                <a:srgbClr val="0070C0"/>
              </a:buClr>
              <a:buSzPct val="130000"/>
              <a:buFont typeface="Arial" pitchFamily="34" charset="0"/>
              <a:buChar char="•"/>
            </a:pPr>
            <a:endParaRPr lang="en-IE" sz="2800" dirty="0">
              <a:solidFill>
                <a:prstClr val="black"/>
              </a:solidFill>
              <a:cs typeface="Arial" pitchFamily="34" charset="0"/>
            </a:endParaRPr>
          </a:p>
          <a:p>
            <a:pPr marL="457200" indent="-457200">
              <a:buClr>
                <a:srgbClr val="0070C0"/>
              </a:buClr>
              <a:buSzPct val="130000"/>
              <a:buFont typeface="Arial" pitchFamily="34" charset="0"/>
              <a:buChar char="•"/>
            </a:pPr>
            <a:r>
              <a:rPr lang="en-IE" sz="2800" dirty="0">
                <a:solidFill>
                  <a:prstClr val="black"/>
                </a:solidFill>
                <a:cs typeface="Arial" pitchFamily="34" charset="0"/>
              </a:rPr>
              <a:t>Nearly everyone agrees that we should all be treated the same and have the same chances and choice in life.</a:t>
            </a:r>
          </a:p>
          <a:p>
            <a:pPr marL="457200" indent="-457200">
              <a:buClr>
                <a:srgbClr val="0070C0"/>
              </a:buClr>
              <a:buSzPct val="130000"/>
              <a:buFont typeface="Arial" pitchFamily="34" charset="0"/>
              <a:buChar char="•"/>
            </a:pPr>
            <a:endParaRPr lang="en-IE" sz="2800" dirty="0">
              <a:solidFill>
                <a:prstClr val="black"/>
              </a:solidFill>
              <a:cs typeface="Arial" pitchFamily="34" charset="0"/>
            </a:endParaRPr>
          </a:p>
          <a:p>
            <a:pPr marL="457200" indent="-457200">
              <a:buClr>
                <a:srgbClr val="0070C0"/>
              </a:buClr>
              <a:buSzPct val="130000"/>
              <a:buFont typeface="Arial" pitchFamily="34" charset="0"/>
              <a:buChar char="•"/>
            </a:pPr>
            <a:r>
              <a:rPr lang="en-IE" sz="2800" dirty="0">
                <a:solidFill>
                  <a:prstClr val="black"/>
                </a:solidFill>
                <a:cs typeface="Arial" pitchFamily="34" charset="0"/>
              </a:rPr>
              <a:t>NAS aims to ensure that people with disabilities </a:t>
            </a:r>
            <a:r>
              <a:rPr lang="en-IE" sz="2800" dirty="0" smtClean="0">
                <a:solidFill>
                  <a:prstClr val="black"/>
                </a:solidFill>
                <a:cs typeface="Arial" pitchFamily="34" charset="0"/>
              </a:rPr>
              <a:t>                      have those </a:t>
            </a:r>
            <a:r>
              <a:rPr lang="en-IE" sz="2800" dirty="0">
                <a:solidFill>
                  <a:prstClr val="black"/>
                </a:solidFill>
                <a:cs typeface="Arial" pitchFamily="34" charset="0"/>
              </a:rPr>
              <a:t>chances and choices.</a:t>
            </a:r>
          </a:p>
        </p:txBody>
      </p:sp>
      <p:sp>
        <p:nvSpPr>
          <p:cNvPr id="7" name="Slide Number Placeholder 4"/>
          <p:cNvSpPr txBox="1">
            <a:spLocks noGrp="1"/>
          </p:cNvSpPr>
          <p:nvPr/>
        </p:nvSpPr>
        <p:spPr bwMode="auto">
          <a:xfrm>
            <a:off x="-9733" y="6525740"/>
            <a:ext cx="395536" cy="332260"/>
          </a:xfrm>
          <a:prstGeom prst="rect">
            <a:avLst/>
          </a:prstGeom>
          <a:solidFill>
            <a:srgbClr val="0066FF"/>
          </a:solidFill>
          <a:ln>
            <a:noFill/>
          </a:ln>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fld id="{DE336710-9563-4B4C-BB2B-A27246B70022}" type="slidenum">
              <a:rPr lang="en-GB" sz="1600" b="1">
                <a:solidFill>
                  <a:prstClr val="white"/>
                </a:solidFill>
                <a:latin typeface="Times New Roman" pitchFamily="18" charset="0"/>
              </a:rPr>
              <a:pPr algn="ctr"/>
              <a:t>5</a:t>
            </a:fld>
            <a:endParaRPr lang="en-GB" sz="1600" b="1" dirty="0">
              <a:solidFill>
                <a:prstClr val="white"/>
              </a:solidFill>
              <a:latin typeface="Times New Roman" pitchFamily="18" charset="0"/>
            </a:endParaRPr>
          </a:p>
        </p:txBody>
      </p:sp>
      <p:sp>
        <p:nvSpPr>
          <p:cNvPr id="8" name="Rounded Rectangle 7"/>
          <p:cNvSpPr/>
          <p:nvPr/>
        </p:nvSpPr>
        <p:spPr>
          <a:xfrm>
            <a:off x="-9733" y="32238"/>
            <a:ext cx="6453941" cy="804474"/>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00" b="1" dirty="0" smtClean="0">
              <a:solidFill>
                <a:srgbClr val="FFFFFF"/>
              </a:solidFill>
              <a:latin typeface="Times" pitchFamily="18" charset="0"/>
            </a:endParaRPr>
          </a:p>
          <a:p>
            <a:pPr algn="ctr"/>
            <a:endParaRPr lang="en-GB" sz="100" b="1" dirty="0">
              <a:solidFill>
                <a:srgbClr val="FFFFFF"/>
              </a:solidFill>
              <a:latin typeface="Times" pitchFamily="18" charset="0"/>
            </a:endParaRPr>
          </a:p>
          <a:p>
            <a:pPr algn="ctr"/>
            <a:endParaRPr lang="en-GB" sz="100" b="1" dirty="0" smtClean="0">
              <a:solidFill>
                <a:srgbClr val="FFFFFF"/>
              </a:solidFill>
              <a:latin typeface="Times" pitchFamily="18" charset="0"/>
            </a:endParaRPr>
          </a:p>
          <a:p>
            <a:pPr algn="ctr"/>
            <a:endParaRPr lang="en-GB" sz="100" b="1" dirty="0">
              <a:solidFill>
                <a:srgbClr val="FFFFFF"/>
              </a:solidFill>
              <a:latin typeface="Times" pitchFamily="18" charset="0"/>
            </a:endParaRPr>
          </a:p>
          <a:p>
            <a:pPr algn="ctr"/>
            <a:endParaRPr lang="en-GB" sz="100" b="1" dirty="0" smtClean="0">
              <a:solidFill>
                <a:srgbClr val="FFFFFF"/>
              </a:solidFill>
              <a:latin typeface="Times" pitchFamily="18" charset="0"/>
            </a:endParaRPr>
          </a:p>
          <a:p>
            <a:pPr algn="ctr"/>
            <a:endParaRPr lang="en-GB" sz="100" b="1" dirty="0">
              <a:solidFill>
                <a:srgbClr val="FFFFFF"/>
              </a:solidFill>
              <a:latin typeface="Times" pitchFamily="18" charset="0"/>
            </a:endParaRPr>
          </a:p>
          <a:p>
            <a:pPr algn="ctr"/>
            <a:endParaRPr lang="en-GB" sz="100" b="1" dirty="0" smtClean="0">
              <a:solidFill>
                <a:srgbClr val="FFFFFF"/>
              </a:solidFill>
              <a:latin typeface="Times" pitchFamily="18" charset="0"/>
            </a:endParaRPr>
          </a:p>
          <a:p>
            <a:pPr algn="ctr"/>
            <a:endParaRPr lang="en-GB" sz="100" b="1" dirty="0">
              <a:solidFill>
                <a:srgbClr val="FFFFFF"/>
              </a:solidFill>
              <a:latin typeface="Times" pitchFamily="18" charset="0"/>
            </a:endParaRPr>
          </a:p>
          <a:p>
            <a:pPr algn="ctr"/>
            <a:endParaRPr lang="en-GB" sz="100" b="1" dirty="0" smtClean="0">
              <a:solidFill>
                <a:srgbClr val="FFFFFF"/>
              </a:solidFill>
              <a:latin typeface="Times" pitchFamily="18" charset="0"/>
            </a:endParaRPr>
          </a:p>
          <a:p>
            <a:pPr algn="ctr"/>
            <a:endParaRPr lang="en-GB" sz="100" b="1" dirty="0">
              <a:solidFill>
                <a:srgbClr val="FFFFFF"/>
              </a:solidFill>
              <a:latin typeface="Times" pitchFamily="18" charset="0"/>
            </a:endParaRPr>
          </a:p>
          <a:p>
            <a:pPr algn="ctr"/>
            <a:endParaRPr lang="en-GB" sz="100" b="1" dirty="0" smtClean="0">
              <a:solidFill>
                <a:srgbClr val="FFFFFF"/>
              </a:solidFill>
              <a:latin typeface="Times" pitchFamily="18" charset="0"/>
            </a:endParaRPr>
          </a:p>
          <a:p>
            <a:pPr algn="ctr"/>
            <a:endParaRPr lang="en-GB" sz="100" b="1" dirty="0" smtClean="0">
              <a:solidFill>
                <a:srgbClr val="FFFFFF"/>
              </a:solidFill>
            </a:endParaRPr>
          </a:p>
          <a:p>
            <a:pPr algn="ctr"/>
            <a:endParaRPr lang="en-GB" sz="100" b="1" dirty="0">
              <a:solidFill>
                <a:srgbClr val="FFFFFF"/>
              </a:solidFill>
            </a:endParaRPr>
          </a:p>
          <a:p>
            <a:pPr algn="ctr"/>
            <a:endParaRPr lang="en-GB" sz="100" b="1" dirty="0" smtClean="0">
              <a:solidFill>
                <a:srgbClr val="FFFFFF"/>
              </a:solidFill>
            </a:endParaRPr>
          </a:p>
          <a:p>
            <a:pPr algn="ctr"/>
            <a:endParaRPr lang="en-GB" sz="100" b="1" dirty="0">
              <a:solidFill>
                <a:srgbClr val="FFFFFF"/>
              </a:solidFill>
            </a:endParaRPr>
          </a:p>
          <a:p>
            <a:pPr algn="ctr"/>
            <a:endParaRPr lang="en-GB" sz="100" b="1" dirty="0" smtClean="0">
              <a:solidFill>
                <a:srgbClr val="FFFFFF"/>
              </a:solidFill>
            </a:endParaRPr>
          </a:p>
          <a:p>
            <a:r>
              <a:rPr lang="en-GB" sz="2600" b="1" dirty="0" smtClean="0">
                <a:solidFill>
                  <a:srgbClr val="FFFFFF"/>
                </a:solidFill>
              </a:rPr>
              <a:t>WHY IS THERE A NATIONAL ADVOCACY SERVICE FOR PEOPLE WITH DISABILITIES ?</a:t>
            </a:r>
          </a:p>
          <a:p>
            <a:pPr algn="ctr"/>
            <a:endParaRPr lang="en-IE" sz="2400" b="1" dirty="0" smtClean="0">
              <a:latin typeface="Arial" pitchFamily="34" charset="0"/>
              <a:ea typeface="Ebrima" pitchFamily="2" charset="0"/>
              <a:cs typeface="Arial" pitchFamily="34" charset="0"/>
            </a:endParaRPr>
          </a:p>
        </p:txBody>
      </p:sp>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00191" y="-175517"/>
            <a:ext cx="3082061" cy="1219983"/>
          </a:xfrm>
          <a:prstGeom prst="rect">
            <a:avLst/>
          </a:prstGeom>
        </p:spPr>
      </p:pic>
    </p:spTree>
    <p:extLst>
      <p:ext uri="{BB962C8B-B14F-4D97-AF65-F5344CB8AC3E}">
        <p14:creationId xmlns:p14="http://schemas.microsoft.com/office/powerpoint/2010/main" val="65204422"/>
      </p:ext>
    </p:extLst>
  </p:cSld>
  <p:clrMapOvr>
    <a:masterClrMapping/>
  </p:clrMapOvr>
  <mc:AlternateContent xmlns:mc="http://schemas.openxmlformats.org/markup-compatibility/2006" xmlns:p14="http://schemas.microsoft.com/office/powerpoint/2010/main">
    <mc:Choice Requires="p14">
      <p:transition spd="slow" p14:dur="1200" advTm="19333">
        <p14:prism/>
      </p:transition>
    </mc:Choice>
    <mc:Fallback xmlns="">
      <p:transition spd="slow" advTm="19333">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258" y="7937"/>
            <a:ext cx="6660191" cy="778990"/>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en-IE" sz="3500" b="1" dirty="0" smtClean="0">
                <a:solidFill>
                  <a:prstClr val="white"/>
                </a:solidFill>
                <a:latin typeface="Arial" pitchFamily="34" charset="0"/>
                <a:ea typeface="Ebrima" pitchFamily="2" charset="0"/>
                <a:cs typeface="Arial" pitchFamily="34" charset="0"/>
              </a:rPr>
              <a:t>Why Professional Advocacy ?</a:t>
            </a:r>
          </a:p>
        </p:txBody>
      </p:sp>
      <p:sp>
        <p:nvSpPr>
          <p:cNvPr id="6" name="AutoShape 2" descr="data:image/jpeg;base64,/9j/4AAQSkZJRgABAQAAAQABAAD/2wCEAAkGBxQQEhUUEhMVFRUXGRcXFRcWFBQWFhUVFRUWFxQVFBQYHCggGB0lGxcXITEhJSkrLy4uFx8zODMsNygtLisBCgoKDg0OGxAQGywkHyQsLSwsLCwsLCwsLDUsLCwsLCwsLCwsLCwsLCwsLCwsLCwsLCwsLCwsLCwsLCwsLCwsLP/AABEIAKABHAMBEQACEQEDEQH/xAAcAAEAAgIDAQAAAAAAAAAAAAAABQYEBwECAwj/xABCEAABAwIDBAYIAwYFBQEAAAABAAIDBBEFEiEGMUFREyJhcYGRBzJScqGxwdEUI0JTYoKSk7IWMzRUohVz0uHwF//EABsBAQACAwEBAAAAAAAAAAAAAAAEBQEDBgIH/8QANREAAgEDAgQDBgYCAgMAAAAAAAECAwQRBSESMUFRE2FxFCIykaGxBhUzUoHhQvDB0SMkNP/aAAwDAQACEQMRAD8A3igCAIAgCAIAgCAIAgCAIAgCAIAgCAIAgCAIAgCAIAgCAIAgCAIAgCAIAgCAIAgCAIAgCAIAgCAIAgCAIAgCAIAgCAIAgCAIAgCAIAgCAIAgCAIAgCAIAgCAIAgCAIAgCAIAgCAIAgCAIAgCAIAgCAIAgCAIAgCAIAgCAIAgCAIAgCAIAgCAIAgCAIAgCAIAgCAIAgCAIAgCAIAgCAIAgCAIDxrJC1jnDeAStFzNwoylHmkzK5nWiqOkbfwKgaPfO7ocUuaeGe6keFmQrY1mDR1ZfI8cAbDw0Pxuqe2vpVb6pSXwpf0bHHEUzOVwawgCAIAgCAIAgCAIAgCAIAgCAIAgCAIAgCAIAgCAIAgCAIAgCA6yA2Nt9jbv4LzNNxaXMEdhdfmOR1w4aa8xvXM6RqFVV3a1+f8A0bqkVjiRJOaCCDuO9dO0msM0mLQ0YhDhmuCdL8ByvxVdZWFOyc3GW0mnh9P5PcpORkdIOY81M9opfuXzR5wyOwajdHfMQeFwb31uSqbSdPqUK1SrNp52WHnqbKk00kSivzURNVimtmbhvPM8guX1TW3CXBQf89/Q3Qp53ZJwOJaCdDZX9nKpKhB1FiWNzVLGdjupJgIAgCAIAgCAIAgCAIAgCAIAgCAIAgCAIAgCAIAgCAIDrI8NBJ3DevM5xhFylyQQjeHC4Wq3uIV4ccHsZaweElKwP6U6EDU3sPFeKltQdRV5L3o9TKbxgjKzFy7RnVHtcT3Dgufv9fw3Cj8+v9G2NLuYPTOOvWPaQ4jzVFUd7W99xk13w2bFwrY4FWTxFlBdaoup7wj2pa0s7lvt76tQkpRZhxTJ6lqhINF3WnapTvFhbS7EWcHE86fDmMcXak3JF9ct+S90dLt6VaVZL3m879PQObawZasTwEAQBAEAQBAEAQBAEAQBAEAQBAEAQBAEAQBAEAQBAEAQEbtBNki8R9/oqjW5uNo8dWkbKfxHthUGSNtzcnUntKkabaxt7eMF6v8Ak8zeWQ2N4nncWA9Vp1/edy7gqPXNQbfgw6c/98jbTj1OMEp+leS7VrfIk7goWhWMa9Z1JrKj9zNSWFhFmXcEcjsSwsSAubZr+fB3Y77qs1HS6V3HdYl0f/Z7hNxK7m3gixGhB4EbwvntajOjNwmsNEtPKye1NUmM3CzQrTozU4PdGGsos9LOJGghfRtPvY3dFTXPqRJR4XgxX4q0Oc23qm1yexQL7W421R0+Hl3Z7jTysmO3FHONmi/Y0XVWtZvLieKMc+SX3PfhxXMlwuvi20m+ZHOV6AQBAEAQBAEAQHSaUMaXOIDQCSTuAG8pzMxi5PCKPW+kKziIYgWjc57iCe3KBp5qVG223Ze0tFbjmct/JGP/APoUv7GP+dy9ezLubPySP7n8jsz0gSk/5Mf87vsnsy7j8kj+5/IsGEbUNmcGvZkJ0BzZgTy3Cy1TouKyiDc6ZKlHii8lhWgqwgPOeZsbS5xAa0EkngBvRLJmMXJ4XMpNX6QtbRQXHAvflJHPKAbealRtu7LynorazOXyR1G3z/2LP5z9ln2bzNn5JH9z+R2G3jv2TP5z9k9m8zH5Iv3P5E5g20jZyGubkcd2twey9tFqqUXHchXemyox4ovKJ5aSsCAIDpNK1gu4hoHEmwWUm3hGJSUVlsreP4zDLE5rH5nAgiwNjbtWjUNMq3Nu4LZkX8xoQfPPoetNjbRT2bcyBlhppmstlKxr0rZRW8kjytRoSl1KnHU8L/8A3G6+fXVrWpS/8sWmyzpV6dRZg8l32YZaAH2iT9B8l1WhUlC1z3bf/B5qPcl1cmsICu7R0+RzZBud1Xe8B1T5XHgFyv4jtE1GvH0f/BupS6ETnXJYJBJ4DVZZMvB3zV5oFw6VzwPlLb+ehqqrKJifDI3uzEG532JAPeF1lxpttXn4lSOWaFNpYRlRRNYLNAA7FLp0oU48MEkvIw3k7rYYCAIAgCAIAgCAICn+lGrdHSAN/U8A91ibeY+Ck2sU57l1oVKNS597osmmy8niVZnb4OMx5lAMx5lATuy1Y90zIr3zEBvMG+llorpKOSt1FRjSczfCqjgAgKj6UKt0VF1f1Pa13dqfmAt9sk57ltotOM7pcXRNml3Sk6kqzO45cjpnPM+aDI6Q8z5pkxkntj8QeKmKO5Ic9oHYb8FprfDkrtRUfAlJ9jfaqzgwgMHGMTbTRl7teDW8XO4ALZTpucsI0160aUOJmtMYx18zrvNzwaPVZ3BXVGhGC2OWurydWW/9IksA2bmqo+ldL0TT6tm5nO7d4sForXsacuGKySrXS51ocdSWE+RGY7SzUcvRvkzXGZjrWzC9t2tiCt9vWjXjy3RDvbSdrNLiynyZjwYgC78wX7RotdzYUa8WpLOTVQu50pJ5Nm7MytdA0NN7aKip2fskfCTylyOvt7lXEOMlV7N4QEbtCy9O/ss4eBBUHUqaqWs4vseoPDKnmXzrBLMjC3fnM94Kbp0f/ap+qPM/hZdl9GIgQBAEAQBAEAQBAEAQGBjeFMq4XQybncRvaRucO5eoTcHlG+2uJ29RVIc0af2q2MloGh7ntkYXZQQCCDa4zNO7dzKsqNwqjxg7TT9Whdy4OHDxkrCkFsZ2CYW6rkEbC1pJAu4m3W3bh2LRUrcHQrrzUFbfFFs2rsfsG2ik6aWQSyWsyzcrWX3kXNye3RQq1d1NjltQ1ad0uBLEfuR23e1b4qjoYZTHkHXtbVztQNRwHzXqhR4llm/S9OVam5yjncrL9r6j/dv/AOP2W72ddiz/ACmn+xF9wJ7cTonRTkvNgHO0vrqx47fsojbhLKOequVrcKpT2/3kUrEvRnPC17xNE5jAXEnMw2aL7rHlzUlXa7F5T/EEJYTg8+pRA5S8l8pZWT2oqZ00jI2es9waO8nivE5cKyabiuqNNzfQ27sX6PxRSdNM8SSD1A0ENZfebnVx8BZQKtdzWDktQ1WVzHgisL7lpkxdoJGU6EjhwVNV1OnTm4NPYhRtZSSeTj/rDPZd8PuvH5vS7P6GfY590VbaWllq5Mwe1rWizAb3F/WOnE/RS6GvW9JfA38itvNHr13tJJfyUuroXMl6H1nEgC3Eu3LoKF/GvbOvBd9vQ5mtYSo3KoSeeX1LnsjtEWFtPICCDkF+B3W7Fw9leVI1eCfV/U7FxSWEcelGD/TycjIw/wAQa4f2ldjp8sTa8ii1qnmlGXZlHzK4OZwXv0Zzk9K3gA0jv1VVqKWYl/okn766bF6VadAEBHbQvtTydot5kBRL6XDbzfkeo8ylF6+d4JRJ7NxZ5weDQXH5D5q40Shx3Sl+3c11HsSeP4k+nladejLe4Zr63PO1lca1Wr0nGVPODxTSfM98Ix1k5Ivawub7gBxJXnStRrVqjp1N1jn2MVFFLJHYltg1ptC0OA/WTYfwjj3q0q3ijtEprjU4w2h8zBZtc83OpA3lrCQO8gaLR7XN7r7EBapWlvHLXkiXwnadkpsSO/d8FupXiltIl22rRm8T+ZYAVOLk5QBAEAQBAEBA7cUHT0UzeIGdvezVbaEuGaZP0yt4N1CXnj5miFbH0Ez8AquinaRx3e805m/VR7iOVkqtUpcVPJvyWva2EzE9QMznuy3VbjfBw/A+Lh68j53xCsdPI+V/rPcXnszcPAWHgreEeGKR9DtaKoUo010MdejeXn0X410c3RuOh6vg49U+B08VX3EMM5XWLbD4l6l69I9d0NBLrq+0Y/jNj8LrTSjxTSKrTaXi3MY+efkaIJVmd02Wv0XUXTV7TwjaXnv3D4qPcSxHBS61V4aPD3N5qAciQWI4E0iR7Hva7rOAuC2+p3EbrqqudJo1W55ab7Ml07ucUo7YKhFWuIBudQD5rjJOSeMl1hEfjGLyRFoad9yb9ll0mgaRSvoznWk9mls+5Qa1qlSycI0kt88/IwsFqTLWQufqTIy/gV20bWna2vhU+S7nJQuZ3N5GrU5t9Da82BwPmExYOkBBuCRcjcSOJVLK1pSqKo1ujqMmNtjhf4mle0es3rt53by8LrZUnUguOn8S3X/X8mupSjVi4T5M1MyB3MHt3fBYj+K6PD79N58msfP+ikloM8+7NY9Cz7H1n4aQX3O0cueudbq17qNaSxFbY8nzLqzsYW1Pgju3zZsxjgRcLpITjOKlHkzYcr0CubY1VmMjG9xzH3W7vjbyVJrdfgpKHc2U1uVMvXH4JBdNlKLo4s59Z+v8I9X7rstFtPBo8b5y+3Qj1JZZNkK5NZRdtsa6xgZo1uslv1OO5vgPmqy9qNNQj/JUaldcK4F/JV8PgdUysjBtmNu4cT5XUSnBzkolBSpyuKqh3NuUtM2JgYwANAsAryMVFYR2cIRhFRisJGqMaiENZPGzQNcHNA4B7Q6w8bqou4KNTY5XVKKp1sx6l12KxkzNMT/WaLg828fL6qVZVnJcD6FlpF26idKXNci0KeXYQBAEAQBAdXsDgQdQRY9x3oZTw8o+d8XojBPJEf0Pc3wB0PlZXMJcUUz6RbVlWpRqLqjAmcQLje2zh3jVYqLMTFxDjptF8xjaoS4TDGw9aVxY4X1DI7F/zaPFQKMM1PQ5XTrTjvMvlHcoZCsTr8nUrBjJzDVmF7ZB+nfbi3j91prRyiBfUvEpl59Iu0baqmowwg5g6V9jxbZjdO0l/ko9tH3myl0Whw1py7bfM1+SpZ0bZtP0K0NmzzH9RawdwuT9FCuJZeDldbq5qKHY2coxRnWUXB7isMGp6N/Ub3D5L55VXvs6RMi9pD1o/dPzXcfhL9Cp6r7HGfif9an6P7mFhk+SWN3suafIgrqaqzBo5yjLhqRfmbkrcdZE9g3h7Q697aH1bc+K5K6vlQqKDXPmdpFcSye78ZhGW79XGwFjfxW326jtvzHCyobXbOmJxmiF4zq8D9B4n3T8FUanp7TdWmtuq/5PUZdGV2Mrn2bS3YDtDlGV/gTuP2U+y1Kdv7vNGJQTJ2fHWtbcC57xbzVx+d0+HKjv6mvw2UzE6x0ry5xuTy3ADcAueu7mVxUyzbFYMrZ/CjUvuf8ALaet+9+6FK03TZV58U1iK+vkYnLBapsZayfoSLdUG9+d7ADwXQXOoRt6sabWzNSjlZJKSUN9Ygd5VkeDR9RWGV7nO3uc5x73Em3huVHUfFJs5G8k5z3JfZTEGQVAkeCQA4C1r3I7VttWo1Ms2aY1CvxPsy8/4xh9mTyb91Y+NE6D2uBr3F69tRXTyMBDSGb9+jbHcq68kpSTRQ6tNTkmiU2UnyVUfacp8QtVrLhqoi6dPguY+extFXh2QQBAEAQBAEBpz0q0HR1geN0rQfFuh+isbWWYY7HZ6DW47dw/a/uUtykl29zBw2nyBxPFxt2ALTShjLIFnQ8Pil3ZmEraTGZFXh0kLInyCwmb0kfu3tr2/cLVTqKWSFa3ca7ml/i8GE8XXt7kmW6wYdBEWB1z+o27AOXmtVOPDkhWlHw1LzZMUGCTTjM1tm+0dAe7molzqNCg8SeX2R4uNQo0Xwt79kbS2RrXUVOyEQ5rElzs1rk8m2VFV1lOWVH6/wBHKXdWNao55LPDjtxcxlvj/wCl4Wrx6x+v9EJsyoMWikOUPGY8D9FNo39Gs+GL37GTVVDJ1G9wXGVY+8zoUzC2jdrH7p/uXafhT9Cfqvsch+Jf1oej+5FNcurOYNiYBQsxKna173Mlhu0EWN2HVtwd9ty5fUNNjWlmWzXU6qwuOOml2Juh2QDHNMk75A0ghuUNGnM3Oig0tJhCScpN46E7jZZirY8FdxHZSCUkxnonbyG2LdeJZw47rKrudKo1vej7r8uR6VTGxUsQD6SZ8JLX2DXA5besN3HkrvR7CFK34JYeG98E2ilNZMOtxhzWHqg7hYdpsFMvNOpVqMqeEs+SNkoLB1iqHCx48V7tNOo20OGmsff+WZjTS5ntS17o3BwFiOIuCt7tafY9OCawZGL4qKiRrrFrmtAcdOsQSWkcjqVU1dFhVuFOe6XI0RoYZjCsd38etr81cQtoRWDfwIxayJstyQGu5jcT2hRLzToVoPHPoV1/plO4i8fF0Z22RoI6moEUwNrO0Bscw7VylCmnU4ZHIWdCNSt4dRd/mi+/4IpPZf8A1HKd7JT/ANZc/lVv2fzZy3YmkG5jv53LHsdLsYek2z6P5s96bZWnjc17WuzNII67jqFmNpSi8pGYaXbQkpRTyvNk4pJYhAEAQBAEAQFE9LdBnpmSgaxP191+h+IapVpLEsdy+0CtwV3T/cvsajVgdedVgwZmDYaaueOEfrcA48m/qPktVWfDHJBv7hUaDkbZ9JeBCaiBjHWp+s0D2ALPb5AH+FQaE+GfqcrpV14NxvylszSpKsTsmSuzOE/iZDf1G6nkb8FUavf+y0vd5sq9TvPZ6e3Nmxo2BoDW7gvn9StKbyziZScnlnpFG55s1pceTQTbv5JSoVKzxTi2YwHtcw2cC08iCCsVKNSk8TTTBw45vW8DxC8qW+56U2iAq6bonWG47lueXuy5ta3iR35oiMfOsfun5rs/wt+jU9V9jm/xJ+rD0ZGBdSc0ya2cxh1M+4K01qXGskm1uHSkbKotsIntu4EHjl6w+4Va6D6F7C9g1uRe0O2zSx0cDXZjoXnQNHGw3k+S8O1c1wt49OZid9FfCjA9HcEkk75rnI0ZXHg9x3MHdvW2rShRpqEVjyNFnKdWq6j5d+502z/1j/cj+RU6w/TfqdHa/CyHYzMQALkkAd5NgpraSyyS3hZJPHcGNKWjNmJZm3WFxfM0fftXNXWu1aNxCCgnGW3mRo3DfQimPuARxF/NdMSiVwDCjVSZM2UAXcbXNr2AC0XNfwY56s1VavhrJkbU4MykMeR7nCQubZ1rgtF73HBabW7dVuMkeKNdzeGQqnEkxqKvNPViQfpcCR2EDN9VxV4/Du5Ndzg7yfg30pLpI3LS1LZWh7DcFToyUllHQwmpx4onqSsnorVNtayWs6CMZmWtnHF4327LLR4y41FEN3a8VQXJlmW8mBAEBwgCAIDhAR20VF+Ippo/aY63eBcfFe6cuGSZJtKvhVoz7M+elbn0NnUlYPOTY/oiwrrSVLuAyM7zq4jwt5qDczy8HL67ccUlSXQ2a+zgQdQRYjmDvCinP7o+eNpsL/CVMsPBp6h5sOrT5aeCsac+KOTuLO48ejGfXr6lu2MgDKYHi8lx+QXC/iGs53XD0SOW1qq53Lj22JxzrAnkqJLJUEdhG3U8Tcn4QAAnrZnXd2kW3rrre6o0aahFrY3e7jZnviG2T5w1rqcDrCzhnJbrYndyWu8uKVejKDaz09Ty3lGWuVNZH4y3qA8it9PeLJtjLFXHczMIwiOrppY5NDdpY61yxwDtR9Quo0Co4Qk13MarQjW92XYpOLYVLSvyytt7Lhq13cfouwpVY1FscdXtp0X7y27mECtqI7JGso3xRxyFwIeNLXuO9V9te0rqrOmo7x+vQn3NlUtqcKjltL6GRhWCzVWvqs9p3H3Rx71urXEKSxHdi3s6lZ5lsjZeE/kRtjY0BrRoB8Se1Uspzk8yOhpwjCKjHkipbUyZqp5PJn9qutO/T/ksrX4WYmGn86P32/3BS6/6UvRm6p8DLzjMWeORzg0lscmUkai7De3kuX8JTnFyWcPYq0zXVL6jfdHyXWR5FsuRbdg3WfKf3W/Mqt1LlH+SJd9B6RX3/C+/J/YFp0/9Rni1+MrF1dE8hqp35ju/6BcRqH/0z9TgdS3uqnqTuCbQvgFgSBzB+Y4rRTrOBpoXc6O3QyMY2ilqG5ekdl4gdUHsNt62SuW0SKmpOS3bLRsNs/8Ah2maQfmOFmi3qN+5Um3pNe/LmWNhbyX/AJanN8l2/tluupZZhAcoDhDJwhgIZOpKyZweL5rcEMqJoDauFtPVTM9UZi5t/ZdqPmrKFWPCss7a0vqToR45JPG/8EQydriAHC5NhrzWXVj3N0r2glniXzNv7M4iYIGxNiNm8eZ52sq+Ty8nH3D8So5t8yZOMn2CvJo4DXvpNkEvRzZC0tux55tOrSe4381voTw8Mt9Krqk3CT2ZmbG1LZKRmUg2zNPeCuJ12OLyT74ZVao07qTTymTTnWCqEivPShhdM3My1u12o79Fbw0WrNZUkbFTbPWqpHRNzSOY1u65cd53DcvT0Osucl9TDgzFMrMpd0sVgCT1jfTssvL0eolnjX1Cg2Qs+LslYQGnha9lB8J08pk+1t3GallGfhmMxQMySZ7nUZQDp26q70i4jShJS7nu+hxSRj4hVU0wIJmsexv3Vv8AmNNdyA7dsrdZhUIB6N9RfgDkAv27yvT1Zpe7k0/l1KT3ii10GzIq4Y8z3N6O+jeJIG/yPmq/RpturPu0T7+nF8CxyROUezDY9z3HvVxkhcBKRUeXmsHpRKVtPpUv7m/2hW9h+mWNr8Bi4W786P32/MKRX/Sl6G2r8DL3itUOgl/7b/7SqCK3RWLma4gd1W9w+S6Rci2RZ9jZspl7mfNyrdS/x/kiXfQ8ttp8zqfXcZD/AMWrVp699ni1+Ig8yuCeZp2GkmIlZO1oeA7K6MutcDiHBcvd0Izqyfmc5d2VOrUk3zyZMewE/wC3j/pu/wDJQ/Yl3K/8oX7vp/ZMYNsc6Bwe6QOcN3UtbuuSttO2jB5JNDT6dJ5W78y2wxuG83UjBPSZkBZPR2WTIQBDJwhgIZOpCA6lqGcnnJTg7wD4BDPEeRo2+yPILOTPEdTSjksDiOppQgyebqUHeB5IZ4iLxfD7NzMA03gDeOfgqfV7N1oKcOcfqjXUWdyEzLkzQRwgkic4xPIB4B1i3u5hW9rqbpx4ZHpSwYgwuWZ4dUyueB6rcxNvsvVxqkprEPme3PbCMh+CxkEXfbj1lC9urY3ZryzwqNn5mECCne8WuXZmN8ACbqyp2FatBSk8Z6E23q8G8j0jwas40jj/ABx/delpVaPwzX1JTuqb5oyGYRV/7M/zx/dHpdz+9fUe00v2nqMIqv8AaH+eP7rW9IuX/mvqeld0l/iWnZyhlZH+YzIb7iQfiFaadaTtqbjJ82RbmtGrJNE42FWRGBgBXowRGIbKQTuzvDg7jle5t+8BbYVpwWIs9xqSjsmeMGxdOxwcA+41F5HEeV16dxUaw2ZdWT5skZcGjcC1zbgixHYVqyeckX/gem5Sf1H/AHW72mp3PfjT7mXQ7Lww3yB2vtOLt3K68Tqyn8TPMpuXM712zME1s7TpuIJaRffqFiNSUXmLCm1yMQbEUvKT+q/7rZ7TV/cevGn3J2mo2xtDWjQAAcdB2rQ228s1N53Z7hiwDtZALIDlAEBygOEAQBAEBxZALIZOLIDjKgOCxYB0dGgyY81O47ivLyMlZxDZ6oLi6Is13g3A+G5VlxplOs+Lk/I8tJmH/wBFrOMUXhMfqxQHoj6T+n9nnhODgtZwii8Zj9GLK0R9Z/T+xwmZQbPVAdmkdGOxtz8SptvpdOk+Lm/MylgskFI4bzdWaiz3kymxL1gwegasg7AIDmyyBZALIBZAc2QCyAWQCyAWQCyAIAgOUAQBAEAQBAEAQHCAIAgCAIBZALIDiyAWWMAZUwBlTAGVMA5ssgWQCyAIAgCAIDlAEAQBAEAQBAEAQBAEAQBAEAQBAEAQBAEAQBAEAQBAEAQBAEAQBAEAQBAEAQBAEAQBAEAQBAEAQBAEAQBAEB//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solidFill>
                <a:prstClr val="black"/>
              </a:solidFill>
            </a:endParaRPr>
          </a:p>
        </p:txBody>
      </p:sp>
      <p:sp>
        <p:nvSpPr>
          <p:cNvPr id="13" name="AutoShape 2" descr="data:image/jpeg;base64,/9j/4AAQSkZJRgABAQAAAQABAAD/2wCEAAkGBxQSEhUUExQVFBQWFxcUFxcXFxUUFBcUFxUXFhUUFBccHCggGBwlHBUUITEhJSkrLi4uFx8zODMsNygtLisBCgoKDg0OGxAQGywmHyQuLCwsLCwsLCwvLCwsLDQsLCwsLDQtLCwsLCwsLCwsLCwsLCwsLCwsLCwsLCwsLCwsLP/AABEIAO4A0wMBIgACEQEDEQH/xAAcAAABBQEBAQAAAAAAAAAAAAAAAQIEBQYDBwj/xAA/EAABAwIDBAcFBQcEAwAAAAABAAIDBBEFEiEGMUFRBxMiMmFxkUJSgaGxFCNiwdEVM0NyguHwU5Ki8TSywv/EABoBAAIDAQEAAAAAAAAAAAAAAAABAgMEBQb/xAAzEQACAQICBwYFBQEBAAAAAAAAAQIDERIhBBMxMkFRcQUiM2GBoSNSkbHhFBXB0fBCYv/aAAwDAQACEQMRAD8A9xQkZuSoAEIQgAQhCABCEIAEIQgAQhCABBKjYhWshjdI9wa1ouSeSwNR0jPdLkjiDWWJD5L6ga5rDzCrnVjDaadH0OrXTcFktrJW1O20rJzBSsY4tF3vcbgH3QB+a6YBto8uaypY1ubQSMJyX4B7T3fPcsLglS1804LgTI4vB4Ek309VKrjla6+h3Dne9hb4rB+onfFc9F+3aPh1LjnZZ8c+P4PaA5KoWD5upjzd7I2/nZTV0k7q55WSs2gQhJmTEKhJmCMwQAqEmYJM4QA5CbnHNOQAIQhADGOS5wqWad2Y9o7yuTpHcz6rnS7RjF2wl6oN8S/zhHWDms4ZDzPqmlx5/NQfaXKPuPUeZpDKOYTTUN5hZslISl+4y4RHqFzNIapnvBN+2x+8Fm7pQ5RfaE+SDUI0JxCPmmOxOPn8lQkrlI9L9fVfIepiXbsaYOfoo0200beDvkqGodoqHGZy0WCshpVWTE6cUd+kTaMT02RgcO2M27UfDxXmTpXXOp1FvhwHyWkq7vaRa5PPd5qpfhkg3NLvEaqNVyxYmek7InTlQ1V7NO/UTDIGucM7so4WPaJ4W5L03AdnYmFkzs0rtHAPN2tPDQb1jdndlpZHtc9pYwG+uh0P9l6fGLAAbhu+CyVKjWwl2npFrU4S62+xYDEXeCP2k/w9FCBQCo/qavzM4OqhyJhr38/kmmteeKi3SXUXWqP/AKf1Hq48iV9qd7xSdefeKj2QWKLqTe1sMKO5lPM+qTOea4AlPBUG3zHhQ/er6I6BUAV9B3Qun2Y85ehm0jgdEIQuuZTOudc35m/qhMiOgT15mqrTfVm+OwYWppC6ptlXckcyEwrq4JhCkhDEidZBCkA0rlIuy5vamhEOobcKprqXPwV44Lk6AK2E7EWjLx4YVc4XhtirGOmHJTYYgE6lbIlGA9rUqciyyXLwTSnJpCEIAUqbZKmIcClumBOSYCoCRKgB4V9THst8gqBoV9Sdxvkuj2Y+/LoZtJ2I6oQhdkyGZpj2Qullzo+78Su5Xm9I8WXVm6G6hiEtkKkkMITS1dLJtkwOZCQp7gksmMbZMIXWyQhCYWODmIbGu2VKApYgSGsYuoCAlsq2yayEQhCrZIRJdKUWU0K41CVCkIaEt04pLIEATgm2TgErAOaruhPYb5KlaFb4f3Qt/ZvivoUaRuktCELtmMzGHnsnzUkhRMLPZd4OP0Cm2XnNKyrS6m2nuoZZNIXRNIWcsG2TSE4hJZMBCmFPISIAahInWTAQhKAmyPDRdxAHMmw9U8IHcWyEIukBxrKlkTHSSODGNF3OJsAOZKWCZsjQ9jg5pFwQbgjwKz3SVSmTDalrW5iGZgP5SCSPILPdBs16F4u85ZT3rFguAexy4XHNWqinRdS+x2Fj7+E9FTSnLz3bPbiaKp+y0TWSShmZ3ZdIQ+4swBu7Q3JKjRpyqPDEc5KKuz0G6F5/sZ0hOnnFHVRdXUDMCR3S5vs5d4Nvoo/Srt0aW1NTPLai7XPeP4bN4b5nT4K1aNU1mDj/ABzIayOG56Pm1tx/LmhYDYPZesjnFbVVJkdLE4OjOY6OILN+ltL2sLLfqFSKjKydyUW2rsUFKkRdVkkParfDu6PiqhqtsL7vxK29nv43oU6Ruk1CELuGIyeDa9YOTh/6hWZVVgTu3MORafUH9Fb2XndN8eX+4Gum+6jkUhC6OC5yuDQSSA0C5O4ADW5WYtGOTSouD4tDVx9ZA8SMuW3HMbwVW7b46aGjkqAzO5uVrQdBme4NBPgL3U1CTlh4hdWuXaRYzos2olr6eV01s7JS24FgWuGYC3huWwqahkbS97msaN7nEAD4pzpuE3F7RRkmrjnBIsq3pDoXSdW2Qu1sXgdgG4a3Xjcm2i1TXA6ggjffhbndEoSjvKw009h5n07zyCmga0kRukOex3uDbsB+ZWs6PK4z4fTvc7O7IGuPG7dLHxXmXS7tfDVBtNGx145M5e6wG4ts0cb81r+hGS+Hke7K4fQrdVpuOiq6s0/uUxleo7HoKF490qbaTOqBRUjnsLTlkLO8+R1srG21sPzVv0VbavqHPpapwM7P3bjveG9lzTzcCL+N1neiTVPWe3kWa1YsJqtu8Rhhop+ueGh8b2NHFzi02DRx1XiWzG3lRSh7I+raJC0kuBytcBYvsOJFvRes9IGwX7Scx4mMbmNytBbmZYuu4nW9/wBF5RsvQspcVbT1ULZPveru+9hc9l4buN9PVbNEVLVNbXtaKqmLEuB6dsXtFUzYfPV1hDWdsxua2xDGixIHHtbl5Bs5i01PPLUwk5yHNa9wuHOc4dk83EcF9B4vBAYH0hdHGJGmJrAWgguBsA35rxfZHaFuGVM8PUGVpcBaRzWlro7kndbgbfBGjSUlNxjt4eQVFa136mu6LNnKoVEldVNDTK11g4dvM53aNvZ3fNZ3pU2fngrjWMaXse9sgdbPle0DsuHu9kWV3WdMzc7mxUpeNzCX2zHxGVdtq+kCupWQOdSNjbKxjyXEuGY3LojpobD5ojr1VxOKzytfgDwYbJlC/pYrGgPyty5yMroyLtA4v3X8AvUtjdoRX07Zg3Idzm3uA4DWx5LxjHdqarFGhradvVsdm6uNhd2z2QXED8S9n2Jwh1JRQwvN3hoLvBx1LR5blDS4QjTXdSkSpSbltui8ShJdC5xoHtVthZ7J8/0VOFbYTuPn+QWvQfGXqU19wsEIQu8YjGYC776YeDT6X/VXhCz2COtVSDm36WWiXA09WrP0NVLdGZlExWiE0MkThcPY5p4aEeCmlI5qyJ2dy08S6E6gxVtVTkgA3s0O7OZjiLgcdOK2XTJb9lTX35ost797rBu8bXWC6N2iLHJmTBrZC6VrQbg5iS6zPhzWs6dcTbHQthIDnTPFjfuhhDi7x5fFdOrG+lRa42ZTF/DZR9AVe21TAe8S2UeLe663lp6qo6X8dlnrHUYALGGMMANyZCL303HtWsd1ln+jDEvs+JU7tbOLonAW1EjS0b/xZT8FN2ZkvjUbJu0G1Mu/TtlzjcnjqAtLpKNeVTyv/vp7kFK8FEm7QdFz6ShNS+dvWMAc9lrN19lrr7wrbZbaGWLBJmvu1wd1EDndnvtzbzwAv6qk2kxWvxWoNPYhgms2JrbWaHEda4e0ABqb2uVstttiTHhIhhe95p3dc693GTskOAHC19B4KEpZRjWau3foNLNuJgazYcx4Y2udLmdIWZGAXGV3vO56K06IdqBSunieTZzC+JvsmVgJI+It6LJPxqqqIIqQFz447ljGNJcb87anivUNmeitodDUyyuieMshijGUNdocuY3NufmVZWlGNNxrPbs/gjBNu8TzjC9pMlTPWSDNUOa8x2HZEsnZz+GUE2UGPDpoYmVRbIwZ2mJ+U5HEG5ObhwtzXpGP9E0k1dI6JzI6Z5D78Rc9trWjiNSPNeoUmCwx07KfIHRRtDQ19nd3cT4qupplOCTjnfb5IkqUntKbo72qOI0xkcwtkjd1bz7DnWBu34EacFh+mbZmd07ayEOe0Nax2W5cxzScrgBrbVesUGHxwNLYmBjS4vIGgzOtcj0UkLnwrqnVc4LLkXuGKNmeGbA7JzVNTHLUBzeqcJnOe1+d/utLjuIIGnJem7SbC0la8SSsIeN7mHKXDk7mtDVVTIwXSPawcS4ho+aymI9JFDGS1khnfwbE0vJ8juUpVa1aeKCfoKMYRVpDKXoyoIy0iNxy6glxvfNmBJ48AtZPA14yuaHN32cARp5rDN2qxKp/8Wg6tp3PqCW+RyoOyuI1P/lV5jaRqyBuX5lEoTbvVn73fsNNf8o1U1fS0jbOfDC3kC1vyCzdX0l098tNHLVP3Wjacv8AuUjD+jahjOZ7HTu4ulcX687LUUlHHELRsawcmgBRvRXOXt+QtPoUOy+J1s73uqadtPFbsDNd97+18Fo0qRVSkpO6VixKyHBW2EHeqgK1wc974K/QvHj6/YrrbjLNCELvmE8/wx1qzzBH/FatY6kNq1vn/wDJWxXE7RXxV0NNLdEKRyckXPLT566TaOWgxb7WwOyveyZjzfKXjvx5ueh05FR9o9ppMcqoYGQsjDixjL3dI3jI4O3Abzu3Be847s/BWNyzxNeBfKXC5aSLZgqPZLYCloHtkYC6bJkLzu1Ju8N9kkEA+S6UNMpqCcl3krIpdN3y2GK6SthHCSklgjfKxrY6Z7YhaTs3ySaDS/PhosHj8MuH4mHSWMjHRTHUa3DS654a5gvpzcvCenfBiypjqR3Zm5Hcs7B+Y+inoekuclTlyYVIWV0ey0rY35ZmBhL2Cz22N2HtABw3hSSFmejWuE2G0xGmSMRHzj7P5XWmXOqRcZNcjRF3VyBh2DwU9+piZHmOY5WgEk7ySpwKS5ULFMVhpmdZNI2No4uIHwA4/BLOT5sMkidZcaysjhaXyvbG0alzyGj1Kwz9sKqsOTDKc5dxqJgWxgc2tNrrtR9HwleJcRnkq5PcuWwt42DRvH6K7UqPiO3ltf4I4r7o6u6SIS4x0cUtZJu+7acl/F1ty4Njxqs7xioYzwAL5beJvvW2oqGOFuWJjY28mgNXZ7w0XJAA5mw9Ua2EdyPq8/wGFvazEUvRlTlwfVSzVb9/3j7Mv4NHBarDsFp6cAQwxstyaL+u9UOL9IdHCcjHGol3ZIQX68iRoFWfa8Yrv3cbKCE+0/tTEcwOCm41pq83ZeeXsJOC2G1xDEoYG5ppWRN5vc1o+Fzqs8/pEw4G32lunIEj4Gyi0HRvT5usq5JayXfeV3YHk0fmtEzAKUCwp4gBpbI1VpUY5Xb9iTc2QYdtcPduq4PIvDT81dwyte1rmkOa4BwI1BB1BB4hU1RsbQvvmpYdeTbfRXFNA2NjWMFmtAa0Dg0CwCU9XbuX9RrFxHlKkQqyQqs8GOrvIKrVlgx7R8vzWjRPGiV1d1luhCF6AwnmsZtWM/nb8xZbVYaTSqZ/Oz6hblcbtJd9dDRR2CJUJFzS4CEmiVJZACFqpNq9no66ndBLbU3a6xJY8bnCxGtifVXYCa8c04ycXdbR7cmU+AYHDRwthgbZrdTxLncXE8ypNVUMiaXyODGjeXEALM7QbeRxvMFIw1dTuyR6tafxu3BV1JsZPWOEuKyl/tCmYcsTONnW7y0Km9+q7X+rI4uERKvbWaqcYsLh607jUPBbC3xF+8u+F7BNc8TV8rqubeA7SFh/CzitfS0jImhkbAxg3NaLAKJjWNQUjM88jY28L6k+AA1Kete7SVvu/wDeQYeMidExrRZoAA3AaD0ULFsagpW5p5WRjxOp8AN5WPftBiFectDD9nh3GomFjbmxhU7Cuj6BrxLVOfVzb80pJaDv7LNyNVGPiP0Wb/AYm91EKXbioqjlw2kfJw66UFkQ8dd6WPYaoqjmxGre8HXqYjkjH4SeK3ccQaLNAa0cAAB6J25Gvw5U1b3f1DBfeKzBtn6alaGwQsZ42u4+JcdVZqJieJQ07C+aRsbRrcm3oN5WOm2zqaslmGU5cN32iUZYx4gHeoRpzqZ+7JOSibWuro4WF8r2xtG8uIAWRG3nXytjoaeSobmaHy2LYmszAOcCd9hf0TaLYESuEuITPq5N+QnLC08g0bwtlTUzI2hsbWsaNwaAApfCh/6f0X9sO8/I6FCCkVJICEhSlJdAArDBz2/gq+6nYS6z/gVfo3ix6kKm6y7QkBQvQmE8wrjadp5OYfmFu1gMWP3v+36rfArkdprOL6mijxBKkSrllwJClQgCi2m2qp6FoMz+27uRtGaR58Gj6rJCmxLFjeQuoKI6hgt18g/EfZC1r9lad1aa1zS6XIGDMbsaALXa06A6fVXZV6qRglgWfN8On9kbN7SlwHZynomZIIw3m7e9x4lzjqVPmcGglxAA1JOgA8VV7T7U09C3NM4l50ZG0ZpHngA381k2YPW4qc9YXU1JvbTMNnvHDrSPBEacp9+bsub49OZLFbJHXFNtJKh5gwuPrpBo6Yi0DPG57y74LsIwPE9a81dRzf8Au2n8LNy1WG4bFTxiOFjY2DSzRb4nmVKTdayw08l7sMPGRzDRbTQfJFk6yzG0u2MVKeqY0z1Lu7DHq7wL/dCrhCU3ZEm0tpf1dWyJpfI4MaNSXGwWJqdsp6txjwyEv9k1EgyxN5kX7yKTZKetcJsUfmF7spmG0TBwz27xW2pqdkbQ1jWsaNAGiwCu+HT837fkh3peSMhhmwbXOE1fK6rm32cSImn8LBoVsoomsAa0BrRuAFh6JyUqudSU9rJqKWwRBKEKsYiEITARF0qbdABdS8NPbHkVDKlYf+8H+cFdR8SPVEZ7rNA1CAheiMB5VjffPkFvYHXa08wD8lgsd758gtxhrrxRnmxv0C5XaSyiX0eJJQhISuSXghIClKAEJsqjal1UID9jDOvcWtBf3WNJ7T/grhJ5pxdncDIbNbEx07uvqHmqq3d6V+tif9Np7oWnJXbL6rmQnOcpu8hxSRyuke4AEkgAaknQAcyouN4tDSxGWd4YwcTvJ5NHErDtgqsZIdKH0uH3uI7ls0/i+25qsp0sSxPJc/65g5WyR2xHaaeue6nwvRo0lq3D7tl94i9471e7M7Kw0TSW3fM7V8z+1I8+Z3DwVvQUEcEbY4mCNjRYNaLD/tdyFKVXLDDJe76iUeLGFCckKqJCXQkS3QMRBKLoQAgKUpLJNyAFukchIUxApFCfvG+ajldaQ9tv8w+qnT311QpbGaVqEBC9IYDyvHu/8B9VscBN6eL+QLHY93j5BavZl16aPyI9CVzO0l3E/Muo7S1SJULjmgRCVCAETSnFN4oAAkcAlKYgZlH7GNlrH1NXIagA/cQuH3UQ09nc434rTELoU06qcpyla4JJHNInFNKiMYQi6c5NKkAhSJSkQAIQglACIQhMBHBIlumoAF0g7zfMfVMTozqPMfVNbRM1DdyENQvTGA8sx4dv+kLSbIOvTN8HOHzWdx0dr+lXuxR+4I5Pd9Auf2ivhltLaaBCELiGkRF0IsgBHFIPFOCQoAa5NATj8UwoGCS6EhTGNcmlOKaSmAhXMhdCEjkwGJE4pqAEQlsmpgAKS6EhTEKjMkQgYJQkQEAapm4ISQnsjyCF6VbDnnmeOt7Q8Qf8+qt9iv3bx+P6j+ygY9Hr5E/In9VK2Sna0SZiBq3ebc1j06N6L9PuW09406VRjiEQ/iM/3D9Vydi8A/is9VxNXLkzRdE5IQq52PU4/it+f6Lk7aSn9/5FPU1Plf0FiRakckOKpjtPBwLj/SVyftTDbc8/BS/TVflYY48y8cVzKoHbVx8GP+S5nascIz6hSWiVvlHjjzNE5BWZdtSf9P8A5f2XN20snBjfmrFoVbkLWxNRdNWXO0Uvus+f6phx+Y+6P6VNaDVFromrTCFl/wBr1B3H0ag1dSfe9LKa7Pqc0LXRNOQmlZsGoPtH1snCknO959Spft0+LQteuRoSUxxVQzB5Tvc8+vipEezrza+Y7t5spLs9/N7BrvInOeOY9VzM7feHqE2LZg8R81Li2ZHh6XUl2evm9ha7yIv2pnvD1ugVDTuN1aM2cbxPyAUuLBYxzPxUv2+PNi1zKNr77hdSY6N7vZPx0WghpWt3ABdbKX7fT5sWuY2AWaL77BIuiFuSsrFJicYp7lw8Ty3LPT0pB0/z8v8Apeg1mGh5ve3+D+6gHBtbXF7X3aa34oGYV8J4gpnUX4Fb5uAjmPRdm4E3i75BLIDz0UZPsn0T24e73T8huXojcFj8SuzcLjHs/MosB503Cn+6urMIceXz5r0ZuHs4NH+f9ru2maOA9AnYDzmPAnH+wJUmPZtx4O9F6AIwlDAgDDx7LO5H4kfkpUeyvMD1JWvyhFkCMzHsy0e7w4X3XUpmzzBx9AAr1CLAVTMEjHAn429V2bhUY9n5kqehFgIzaJg9kei6NgA4D0XVCdgGhgS5UqEAJZKhCABCEIAEIQgAQhCAP//Z"/>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solidFill>
                <a:prstClr val="black"/>
              </a:solidFill>
            </a:endParaRPr>
          </a:p>
        </p:txBody>
      </p:sp>
      <p:sp>
        <p:nvSpPr>
          <p:cNvPr id="16" name="Slide Number Placeholder 4"/>
          <p:cNvSpPr txBox="1">
            <a:spLocks noGrp="1"/>
          </p:cNvSpPr>
          <p:nvPr/>
        </p:nvSpPr>
        <p:spPr bwMode="auto">
          <a:xfrm>
            <a:off x="-27171" y="6525740"/>
            <a:ext cx="395536" cy="332260"/>
          </a:xfrm>
          <a:prstGeom prst="rect">
            <a:avLst/>
          </a:prstGeom>
          <a:solidFill>
            <a:srgbClr val="0066FF"/>
          </a:solidFill>
          <a:ln>
            <a:noFill/>
          </a:ln>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fld id="{DE336710-9563-4B4C-BB2B-A27246B70022}" type="slidenum">
              <a:rPr lang="en-GB" sz="1600" b="1">
                <a:solidFill>
                  <a:prstClr val="white"/>
                </a:solidFill>
                <a:latin typeface="Times New Roman" pitchFamily="18" charset="0"/>
              </a:rPr>
              <a:pPr algn="ctr"/>
              <a:t>6</a:t>
            </a:fld>
            <a:endParaRPr lang="en-GB" sz="1600" b="1" dirty="0">
              <a:solidFill>
                <a:prstClr val="white"/>
              </a:solidFill>
              <a:latin typeface="Times New Roman" pitchFamily="18" charset="0"/>
            </a:endParaRPr>
          </a:p>
        </p:txBody>
      </p:sp>
      <p:sp>
        <p:nvSpPr>
          <p:cNvPr id="4" name="Rectangle 3"/>
          <p:cNvSpPr/>
          <p:nvPr/>
        </p:nvSpPr>
        <p:spPr>
          <a:xfrm>
            <a:off x="12019" y="726722"/>
            <a:ext cx="9131981" cy="5761577"/>
          </a:xfrm>
          <a:prstGeom prst="rect">
            <a:avLst/>
          </a:prstGeom>
        </p:spPr>
        <p:txBody>
          <a:bodyPr wrap="square">
            <a:spAutoFit/>
          </a:bodyPr>
          <a:lstStyle/>
          <a:p>
            <a:pPr marL="342900" indent="-342900">
              <a:spcBef>
                <a:spcPct val="20000"/>
              </a:spcBef>
              <a:buClr>
                <a:prstClr val="black"/>
              </a:buClr>
              <a:buSzPct val="75000"/>
            </a:pPr>
            <a:r>
              <a:rPr lang="en-IE" sz="3200" dirty="0">
                <a:solidFill>
                  <a:srgbClr val="000000"/>
                </a:solidFill>
                <a:cs typeface="Arial" pitchFamily="34" charset="0"/>
              </a:rPr>
              <a:t>Everyone should be able to:</a:t>
            </a:r>
            <a:endParaRPr lang="en-US" sz="3200" dirty="0">
              <a:solidFill>
                <a:srgbClr val="000000"/>
              </a:solidFill>
              <a:cs typeface="Arial" pitchFamily="34" charset="0"/>
            </a:endParaRPr>
          </a:p>
          <a:p>
            <a:pPr marL="342900" indent="-342900">
              <a:spcBef>
                <a:spcPct val="20000"/>
              </a:spcBef>
              <a:buClr>
                <a:prstClr val="black"/>
              </a:buClr>
              <a:buSzPct val="75000"/>
              <a:buFont typeface="Wingdings" pitchFamily="2" charset="2"/>
              <a:buChar char="l"/>
            </a:pPr>
            <a:endParaRPr lang="en-IE" sz="2400" dirty="0">
              <a:solidFill>
                <a:srgbClr val="000000"/>
              </a:solidFill>
              <a:cs typeface="Arial" pitchFamily="34" charset="0"/>
            </a:endParaRPr>
          </a:p>
          <a:p>
            <a:pPr marL="342900" indent="-342900">
              <a:spcBef>
                <a:spcPct val="20000"/>
              </a:spcBef>
              <a:buClr>
                <a:prstClr val="black"/>
              </a:buClr>
              <a:buSzPct val="75000"/>
            </a:pPr>
            <a:r>
              <a:rPr lang="en-IE" sz="2400" dirty="0">
                <a:solidFill>
                  <a:srgbClr val="000000"/>
                </a:solidFill>
                <a:cs typeface="Arial" pitchFamily="34" charset="0"/>
              </a:rPr>
              <a:t>                      </a:t>
            </a:r>
            <a:r>
              <a:rPr lang="en-IE" sz="2400" dirty="0" smtClean="0">
                <a:solidFill>
                  <a:srgbClr val="000000"/>
                </a:solidFill>
                <a:cs typeface="Arial" pitchFamily="34" charset="0"/>
              </a:rPr>
              <a:t>	make </a:t>
            </a:r>
            <a:r>
              <a:rPr lang="en-IE" sz="2400" dirty="0">
                <a:solidFill>
                  <a:srgbClr val="000000"/>
                </a:solidFill>
                <a:cs typeface="Arial" pitchFamily="34" charset="0"/>
              </a:rPr>
              <a:t>choices                           </a:t>
            </a:r>
            <a:r>
              <a:rPr lang="en-IE" sz="2400" dirty="0" smtClean="0">
                <a:solidFill>
                  <a:srgbClr val="000000"/>
                </a:solidFill>
                <a:cs typeface="Arial" pitchFamily="34" charset="0"/>
              </a:rPr>
              <a:t>		 exercise </a:t>
            </a:r>
            <a:r>
              <a:rPr lang="en-IE" sz="2400" dirty="0">
                <a:solidFill>
                  <a:srgbClr val="000000"/>
                </a:solidFill>
                <a:cs typeface="Arial" pitchFamily="34" charset="0"/>
              </a:rPr>
              <a:t>their</a:t>
            </a:r>
          </a:p>
          <a:p>
            <a:pPr marL="342900" indent="-342900">
              <a:spcBef>
                <a:spcPct val="20000"/>
              </a:spcBef>
              <a:buClr>
                <a:prstClr val="black"/>
              </a:buClr>
              <a:buSzPct val="75000"/>
            </a:pPr>
            <a:r>
              <a:rPr lang="en-IE" sz="2400" dirty="0">
                <a:solidFill>
                  <a:srgbClr val="000000"/>
                </a:solidFill>
                <a:cs typeface="Arial" pitchFamily="34" charset="0"/>
              </a:rPr>
              <a:t>                                                                        </a:t>
            </a:r>
            <a:r>
              <a:rPr lang="en-IE" sz="2400" dirty="0" smtClean="0">
                <a:solidFill>
                  <a:srgbClr val="000000"/>
                </a:solidFill>
                <a:cs typeface="Arial" pitchFamily="34" charset="0"/>
              </a:rPr>
              <a:t>		 </a:t>
            </a:r>
            <a:r>
              <a:rPr lang="en-IE" sz="2400" dirty="0">
                <a:solidFill>
                  <a:srgbClr val="000000"/>
                </a:solidFill>
                <a:cs typeface="Arial" pitchFamily="34" charset="0"/>
              </a:rPr>
              <a:t>rights</a:t>
            </a:r>
          </a:p>
          <a:p>
            <a:pPr marL="342900" indent="-342900">
              <a:spcBef>
                <a:spcPct val="20000"/>
              </a:spcBef>
              <a:buClr>
                <a:prstClr val="black"/>
              </a:buClr>
              <a:buSzPct val="75000"/>
            </a:pPr>
            <a:endParaRPr lang="en-IE" sz="200" dirty="0" smtClean="0">
              <a:solidFill>
                <a:srgbClr val="000000"/>
              </a:solidFill>
              <a:cs typeface="Arial" pitchFamily="34" charset="0"/>
            </a:endParaRPr>
          </a:p>
          <a:p>
            <a:pPr marL="342900" indent="-342900">
              <a:spcBef>
                <a:spcPct val="20000"/>
              </a:spcBef>
              <a:buClr>
                <a:prstClr val="black"/>
              </a:buClr>
              <a:buSzPct val="75000"/>
            </a:pPr>
            <a:endParaRPr lang="en-IE" sz="200" dirty="0">
              <a:solidFill>
                <a:srgbClr val="000000"/>
              </a:solidFill>
              <a:cs typeface="Arial" pitchFamily="34" charset="0"/>
            </a:endParaRPr>
          </a:p>
          <a:p>
            <a:pPr marL="342900" indent="-342900">
              <a:spcBef>
                <a:spcPct val="20000"/>
              </a:spcBef>
              <a:buClr>
                <a:prstClr val="black"/>
              </a:buClr>
              <a:buSzPct val="75000"/>
            </a:pPr>
            <a:endParaRPr lang="en-IE" sz="200" dirty="0" smtClean="0">
              <a:solidFill>
                <a:srgbClr val="000000"/>
              </a:solidFill>
              <a:cs typeface="Arial" pitchFamily="34" charset="0"/>
            </a:endParaRPr>
          </a:p>
          <a:p>
            <a:pPr marL="342900" indent="-342900">
              <a:spcBef>
                <a:spcPct val="20000"/>
              </a:spcBef>
              <a:buClr>
                <a:prstClr val="black"/>
              </a:buClr>
              <a:buSzPct val="75000"/>
            </a:pPr>
            <a:endParaRPr lang="en-IE" sz="200" dirty="0">
              <a:solidFill>
                <a:srgbClr val="000000"/>
              </a:solidFill>
              <a:cs typeface="Arial" pitchFamily="34" charset="0"/>
            </a:endParaRPr>
          </a:p>
          <a:p>
            <a:pPr marL="342900" indent="-342900">
              <a:spcBef>
                <a:spcPct val="20000"/>
              </a:spcBef>
              <a:buClr>
                <a:prstClr val="black"/>
              </a:buClr>
              <a:buSzPct val="75000"/>
            </a:pPr>
            <a:endParaRPr lang="en-IE" sz="200" dirty="0" smtClean="0">
              <a:solidFill>
                <a:srgbClr val="000000"/>
              </a:solidFill>
              <a:cs typeface="Arial" pitchFamily="34" charset="0"/>
            </a:endParaRPr>
          </a:p>
          <a:p>
            <a:pPr marL="342900" indent="-342900">
              <a:spcBef>
                <a:spcPct val="20000"/>
              </a:spcBef>
              <a:buClr>
                <a:prstClr val="black"/>
              </a:buClr>
              <a:buSzPct val="75000"/>
            </a:pPr>
            <a:endParaRPr lang="en-IE" sz="200" dirty="0">
              <a:solidFill>
                <a:srgbClr val="000000"/>
              </a:solidFill>
              <a:cs typeface="Arial" pitchFamily="34" charset="0"/>
            </a:endParaRPr>
          </a:p>
          <a:p>
            <a:pPr marL="342900" indent="-342900">
              <a:spcBef>
                <a:spcPct val="20000"/>
              </a:spcBef>
              <a:buClr>
                <a:prstClr val="black"/>
              </a:buClr>
              <a:buSzPct val="75000"/>
            </a:pPr>
            <a:endParaRPr lang="en-IE" sz="200" dirty="0" smtClean="0">
              <a:solidFill>
                <a:srgbClr val="000000"/>
              </a:solidFill>
              <a:cs typeface="Arial" pitchFamily="34" charset="0"/>
            </a:endParaRPr>
          </a:p>
          <a:p>
            <a:pPr marL="342900" indent="-342900">
              <a:spcBef>
                <a:spcPct val="20000"/>
              </a:spcBef>
              <a:buClr>
                <a:prstClr val="black"/>
              </a:buClr>
              <a:buSzPct val="75000"/>
            </a:pPr>
            <a:endParaRPr lang="en-IE" sz="200" dirty="0">
              <a:solidFill>
                <a:srgbClr val="000000"/>
              </a:solidFill>
              <a:cs typeface="Arial" pitchFamily="34" charset="0"/>
            </a:endParaRPr>
          </a:p>
          <a:p>
            <a:pPr marL="342900" indent="-342900">
              <a:spcBef>
                <a:spcPct val="20000"/>
              </a:spcBef>
              <a:buClr>
                <a:prstClr val="black"/>
              </a:buClr>
              <a:buSzPct val="75000"/>
            </a:pPr>
            <a:endParaRPr lang="en-IE" sz="200" dirty="0" smtClean="0">
              <a:solidFill>
                <a:srgbClr val="000000"/>
              </a:solidFill>
              <a:cs typeface="Arial" pitchFamily="34" charset="0"/>
            </a:endParaRPr>
          </a:p>
          <a:p>
            <a:pPr marL="342900" indent="-342900">
              <a:spcBef>
                <a:spcPct val="20000"/>
              </a:spcBef>
              <a:buClr>
                <a:prstClr val="black"/>
              </a:buClr>
              <a:buSzPct val="75000"/>
            </a:pPr>
            <a:endParaRPr lang="en-IE" sz="200" dirty="0">
              <a:solidFill>
                <a:srgbClr val="000000"/>
              </a:solidFill>
              <a:cs typeface="Arial" pitchFamily="34" charset="0"/>
            </a:endParaRPr>
          </a:p>
          <a:p>
            <a:pPr marL="342900" indent="-342900">
              <a:spcBef>
                <a:spcPct val="20000"/>
              </a:spcBef>
              <a:buClr>
                <a:prstClr val="black"/>
              </a:buClr>
              <a:buSzPct val="75000"/>
            </a:pPr>
            <a:endParaRPr lang="en-IE" sz="200" dirty="0" smtClean="0">
              <a:solidFill>
                <a:srgbClr val="000000"/>
              </a:solidFill>
              <a:cs typeface="Arial" pitchFamily="34" charset="0"/>
            </a:endParaRPr>
          </a:p>
          <a:p>
            <a:pPr marL="342900" indent="-342900">
              <a:spcBef>
                <a:spcPct val="20000"/>
              </a:spcBef>
              <a:buClr>
                <a:prstClr val="black"/>
              </a:buClr>
              <a:buSzPct val="75000"/>
            </a:pPr>
            <a:endParaRPr lang="en-IE" sz="200" dirty="0">
              <a:solidFill>
                <a:srgbClr val="000000"/>
              </a:solidFill>
              <a:cs typeface="Arial" pitchFamily="34" charset="0"/>
            </a:endParaRPr>
          </a:p>
          <a:p>
            <a:pPr marL="342900" indent="-342900">
              <a:spcBef>
                <a:spcPct val="20000"/>
              </a:spcBef>
              <a:buClr>
                <a:prstClr val="black"/>
              </a:buClr>
              <a:buSzPct val="75000"/>
            </a:pPr>
            <a:endParaRPr lang="en-IE" sz="200" dirty="0" smtClean="0">
              <a:solidFill>
                <a:srgbClr val="000000"/>
              </a:solidFill>
              <a:cs typeface="Arial" pitchFamily="34" charset="0"/>
            </a:endParaRPr>
          </a:p>
          <a:p>
            <a:pPr marL="342900" indent="-342900">
              <a:spcBef>
                <a:spcPct val="20000"/>
              </a:spcBef>
              <a:buClr>
                <a:prstClr val="black"/>
              </a:buClr>
              <a:buSzPct val="75000"/>
            </a:pPr>
            <a:endParaRPr lang="en-IE" sz="200" dirty="0">
              <a:solidFill>
                <a:srgbClr val="000000"/>
              </a:solidFill>
              <a:cs typeface="Arial" pitchFamily="34" charset="0"/>
            </a:endParaRPr>
          </a:p>
          <a:p>
            <a:pPr marL="342900" indent="-342900">
              <a:spcBef>
                <a:spcPct val="20000"/>
              </a:spcBef>
              <a:buClr>
                <a:prstClr val="black"/>
              </a:buClr>
              <a:buSzPct val="75000"/>
            </a:pPr>
            <a:endParaRPr lang="en-IE" sz="200" dirty="0" smtClean="0">
              <a:solidFill>
                <a:srgbClr val="000000"/>
              </a:solidFill>
              <a:cs typeface="Arial" pitchFamily="34" charset="0"/>
            </a:endParaRPr>
          </a:p>
          <a:p>
            <a:pPr marL="342900" indent="-342900">
              <a:spcBef>
                <a:spcPct val="20000"/>
              </a:spcBef>
              <a:buClr>
                <a:prstClr val="black"/>
              </a:buClr>
              <a:buSzPct val="75000"/>
            </a:pPr>
            <a:endParaRPr lang="en-IE" sz="200" dirty="0">
              <a:solidFill>
                <a:srgbClr val="000000"/>
              </a:solidFill>
              <a:cs typeface="Arial" pitchFamily="34" charset="0"/>
            </a:endParaRPr>
          </a:p>
          <a:p>
            <a:pPr marL="342900" indent="-342900">
              <a:spcBef>
                <a:spcPct val="20000"/>
              </a:spcBef>
              <a:buClr>
                <a:prstClr val="black"/>
              </a:buClr>
              <a:buSzPct val="75000"/>
            </a:pPr>
            <a:endParaRPr lang="en-IE" sz="200" dirty="0" smtClean="0">
              <a:solidFill>
                <a:srgbClr val="000000"/>
              </a:solidFill>
              <a:cs typeface="Arial" pitchFamily="34" charset="0"/>
            </a:endParaRPr>
          </a:p>
          <a:p>
            <a:pPr marL="342900" indent="-342900">
              <a:spcBef>
                <a:spcPct val="20000"/>
              </a:spcBef>
              <a:buClr>
                <a:prstClr val="black"/>
              </a:buClr>
              <a:buSzPct val="75000"/>
            </a:pPr>
            <a:endParaRPr lang="en-IE" sz="200" dirty="0">
              <a:solidFill>
                <a:srgbClr val="000000"/>
              </a:solidFill>
              <a:cs typeface="Arial" pitchFamily="34" charset="0"/>
            </a:endParaRPr>
          </a:p>
          <a:p>
            <a:pPr marL="342900" indent="-342900">
              <a:spcBef>
                <a:spcPct val="20000"/>
              </a:spcBef>
              <a:buClr>
                <a:prstClr val="black"/>
              </a:buClr>
              <a:buSzPct val="75000"/>
            </a:pPr>
            <a:r>
              <a:rPr lang="en-IE" sz="2400" dirty="0" smtClean="0">
                <a:solidFill>
                  <a:srgbClr val="000000"/>
                </a:solidFill>
                <a:cs typeface="Arial" pitchFamily="34" charset="0"/>
              </a:rPr>
              <a:t>			be independent		               be </a:t>
            </a:r>
            <a:r>
              <a:rPr lang="en-IE" sz="2400" dirty="0">
                <a:solidFill>
                  <a:srgbClr val="000000"/>
                </a:solidFill>
                <a:cs typeface="Arial" pitchFamily="34" charset="0"/>
              </a:rPr>
              <a:t>part of their                              </a:t>
            </a:r>
          </a:p>
          <a:p>
            <a:pPr marL="342900" indent="-342900">
              <a:spcBef>
                <a:spcPct val="20000"/>
              </a:spcBef>
              <a:buClr>
                <a:prstClr val="black"/>
              </a:buClr>
              <a:buSzPct val="75000"/>
            </a:pPr>
            <a:r>
              <a:rPr lang="en-IE" sz="2400" dirty="0">
                <a:solidFill>
                  <a:srgbClr val="000000"/>
                </a:solidFill>
                <a:cs typeface="Arial" pitchFamily="34" charset="0"/>
              </a:rPr>
              <a:t>                                                                        </a:t>
            </a:r>
            <a:r>
              <a:rPr lang="en-IE" sz="2400" dirty="0" smtClean="0">
                <a:solidFill>
                  <a:srgbClr val="000000"/>
                </a:solidFill>
                <a:cs typeface="Arial" pitchFamily="34" charset="0"/>
              </a:rPr>
              <a:t>		 community </a:t>
            </a:r>
            <a:endParaRPr lang="en-IE" sz="2400" dirty="0">
              <a:solidFill>
                <a:srgbClr val="000000"/>
              </a:solidFill>
              <a:cs typeface="Arial" pitchFamily="34" charset="0"/>
            </a:endParaRPr>
          </a:p>
          <a:p>
            <a:pPr marL="342900" indent="-342900">
              <a:spcBef>
                <a:spcPct val="20000"/>
              </a:spcBef>
              <a:buClr>
                <a:prstClr val="black"/>
              </a:buClr>
              <a:buSzPct val="75000"/>
            </a:pPr>
            <a:endParaRPr lang="en-IE" sz="2400" dirty="0">
              <a:solidFill>
                <a:srgbClr val="000000"/>
              </a:solidFill>
            </a:endParaRPr>
          </a:p>
          <a:p>
            <a:pPr marL="342900" indent="-342900" algn="ctr">
              <a:spcBef>
                <a:spcPct val="20000"/>
              </a:spcBef>
              <a:buClr>
                <a:prstClr val="black"/>
              </a:buClr>
              <a:buSzPct val="75000"/>
            </a:pPr>
            <a:endParaRPr lang="en-IE" sz="100" b="1" dirty="0" smtClean="0">
              <a:solidFill>
                <a:prstClr val="black"/>
              </a:solidFill>
            </a:endParaRPr>
          </a:p>
          <a:p>
            <a:pPr marL="342900" indent="-342900" algn="ctr">
              <a:spcBef>
                <a:spcPct val="20000"/>
              </a:spcBef>
              <a:buClr>
                <a:prstClr val="black"/>
              </a:buClr>
              <a:buSzPct val="75000"/>
            </a:pPr>
            <a:endParaRPr lang="en-IE" sz="100" b="1" dirty="0">
              <a:solidFill>
                <a:prstClr val="black"/>
              </a:solidFill>
            </a:endParaRPr>
          </a:p>
          <a:p>
            <a:pPr marL="342900" indent="-342900" algn="ctr">
              <a:spcBef>
                <a:spcPct val="20000"/>
              </a:spcBef>
              <a:buClr>
                <a:prstClr val="black"/>
              </a:buClr>
              <a:buSzPct val="75000"/>
            </a:pPr>
            <a:endParaRPr lang="en-IE" sz="100" b="1" dirty="0" smtClean="0">
              <a:solidFill>
                <a:prstClr val="black"/>
              </a:solidFill>
            </a:endParaRPr>
          </a:p>
          <a:p>
            <a:pPr marL="342900" indent="-342900" algn="ctr">
              <a:spcBef>
                <a:spcPct val="20000"/>
              </a:spcBef>
              <a:buClr>
                <a:prstClr val="black"/>
              </a:buClr>
              <a:buSzPct val="75000"/>
            </a:pPr>
            <a:endParaRPr lang="en-IE" sz="100" b="1" dirty="0">
              <a:solidFill>
                <a:prstClr val="black"/>
              </a:solidFill>
            </a:endParaRPr>
          </a:p>
          <a:p>
            <a:pPr marL="342900" indent="-342900" algn="ctr">
              <a:spcBef>
                <a:spcPct val="20000"/>
              </a:spcBef>
              <a:buClr>
                <a:prstClr val="black"/>
              </a:buClr>
              <a:buSzPct val="75000"/>
            </a:pPr>
            <a:endParaRPr lang="en-IE" sz="100" b="1" dirty="0" smtClean="0">
              <a:solidFill>
                <a:prstClr val="black"/>
              </a:solidFill>
            </a:endParaRPr>
          </a:p>
          <a:p>
            <a:pPr marL="342900" indent="-342900" algn="ctr">
              <a:spcBef>
                <a:spcPct val="20000"/>
              </a:spcBef>
              <a:buClr>
                <a:prstClr val="black"/>
              </a:buClr>
              <a:buSzPct val="75000"/>
            </a:pPr>
            <a:endParaRPr lang="en-IE" sz="100" b="1" dirty="0">
              <a:solidFill>
                <a:prstClr val="black"/>
              </a:solidFill>
            </a:endParaRPr>
          </a:p>
          <a:p>
            <a:pPr marL="342900" indent="-342900" algn="ctr">
              <a:spcBef>
                <a:spcPct val="20000"/>
              </a:spcBef>
              <a:buClr>
                <a:prstClr val="black"/>
              </a:buClr>
              <a:buSzPct val="75000"/>
            </a:pPr>
            <a:endParaRPr lang="en-IE" sz="100" b="1" dirty="0" smtClean="0">
              <a:solidFill>
                <a:prstClr val="black"/>
              </a:solidFill>
            </a:endParaRPr>
          </a:p>
          <a:p>
            <a:pPr marL="342900" indent="-342900" algn="ctr">
              <a:spcBef>
                <a:spcPct val="20000"/>
              </a:spcBef>
              <a:buClr>
                <a:prstClr val="black"/>
              </a:buClr>
              <a:buSzPct val="75000"/>
            </a:pPr>
            <a:endParaRPr lang="en-IE" sz="100" b="1" dirty="0">
              <a:solidFill>
                <a:prstClr val="black"/>
              </a:solidFill>
            </a:endParaRPr>
          </a:p>
          <a:p>
            <a:pPr marL="342900" indent="-342900" algn="ctr">
              <a:spcBef>
                <a:spcPct val="20000"/>
              </a:spcBef>
              <a:buClr>
                <a:prstClr val="black"/>
              </a:buClr>
              <a:buSzPct val="75000"/>
            </a:pPr>
            <a:r>
              <a:rPr lang="en-IE" sz="2300" b="1" dirty="0" smtClean="0">
                <a:solidFill>
                  <a:prstClr val="black"/>
                </a:solidFill>
              </a:rPr>
              <a:t>People </a:t>
            </a:r>
            <a:r>
              <a:rPr lang="en-IE" sz="2300" b="1" dirty="0">
                <a:solidFill>
                  <a:prstClr val="black"/>
                </a:solidFill>
              </a:rPr>
              <a:t>who have disabilities often experience difficulties in asserting their views and/or securing their rights and entitlements. </a:t>
            </a:r>
            <a:r>
              <a:rPr lang="en-IE" sz="2300" b="1" dirty="0" smtClean="0">
                <a:solidFill>
                  <a:prstClr val="black"/>
                </a:solidFill>
              </a:rPr>
              <a:t>This </a:t>
            </a:r>
            <a:r>
              <a:rPr lang="en-IE" sz="2300" b="1" dirty="0">
                <a:solidFill>
                  <a:prstClr val="black"/>
                </a:solidFill>
              </a:rPr>
              <a:t>can lead to people have limited choices and little control over their lives.</a:t>
            </a:r>
          </a:p>
          <a:p>
            <a:pPr marL="342900" indent="-342900" algn="ctr">
              <a:spcBef>
                <a:spcPct val="20000"/>
              </a:spcBef>
              <a:buClr>
                <a:prstClr val="black"/>
              </a:buClr>
              <a:buSzPct val="75000"/>
            </a:pPr>
            <a:endParaRPr lang="en-IE" sz="100" b="1" dirty="0">
              <a:solidFill>
                <a:prstClr val="black"/>
              </a:solidFill>
            </a:endParaRPr>
          </a:p>
          <a:p>
            <a:pPr marL="342900" indent="-342900" algn="ctr">
              <a:spcBef>
                <a:spcPct val="20000"/>
              </a:spcBef>
              <a:buClr>
                <a:prstClr val="black"/>
              </a:buClr>
              <a:buSzPct val="75000"/>
            </a:pPr>
            <a:endParaRPr lang="en-IE" sz="100" b="1" dirty="0" smtClean="0">
              <a:solidFill>
                <a:prstClr val="black"/>
              </a:solidFill>
            </a:endParaRPr>
          </a:p>
          <a:p>
            <a:pPr marL="342900" indent="-342900" algn="ctr">
              <a:spcBef>
                <a:spcPct val="20000"/>
              </a:spcBef>
              <a:buClr>
                <a:prstClr val="black"/>
              </a:buClr>
              <a:buSzPct val="75000"/>
            </a:pPr>
            <a:endParaRPr lang="en-IE" sz="100" b="1" dirty="0">
              <a:solidFill>
                <a:prstClr val="black"/>
              </a:solidFill>
            </a:endParaRPr>
          </a:p>
          <a:p>
            <a:pPr marL="342900" indent="-342900" algn="ctr">
              <a:spcBef>
                <a:spcPct val="20000"/>
              </a:spcBef>
              <a:buClr>
                <a:prstClr val="black"/>
              </a:buClr>
              <a:buSzPct val="75000"/>
            </a:pPr>
            <a:endParaRPr lang="en-IE" sz="100" b="1" dirty="0" smtClean="0">
              <a:solidFill>
                <a:prstClr val="black"/>
              </a:solidFill>
            </a:endParaRPr>
          </a:p>
          <a:p>
            <a:pPr marL="342900" indent="-342900" algn="ctr">
              <a:spcBef>
                <a:spcPct val="20000"/>
              </a:spcBef>
              <a:buClr>
                <a:prstClr val="black"/>
              </a:buClr>
              <a:buSzPct val="75000"/>
            </a:pPr>
            <a:endParaRPr lang="en-IE" sz="100" b="1" dirty="0">
              <a:solidFill>
                <a:prstClr val="black"/>
              </a:solidFill>
            </a:endParaRPr>
          </a:p>
          <a:p>
            <a:pPr marL="342900" indent="-342900" algn="ctr">
              <a:spcBef>
                <a:spcPct val="20000"/>
              </a:spcBef>
              <a:buClr>
                <a:prstClr val="black"/>
              </a:buClr>
              <a:buSzPct val="75000"/>
            </a:pPr>
            <a:endParaRPr lang="en-IE" sz="100" b="1" dirty="0" smtClean="0">
              <a:solidFill>
                <a:prstClr val="black"/>
              </a:solidFill>
            </a:endParaRPr>
          </a:p>
          <a:p>
            <a:pPr marL="342900" indent="-342900" algn="ctr">
              <a:spcBef>
                <a:spcPct val="20000"/>
              </a:spcBef>
              <a:buClr>
                <a:prstClr val="black"/>
              </a:buClr>
              <a:buSzPct val="75000"/>
            </a:pPr>
            <a:endParaRPr lang="en-IE" sz="100" b="1" dirty="0">
              <a:solidFill>
                <a:prstClr val="black"/>
              </a:solidFill>
            </a:endParaRPr>
          </a:p>
          <a:p>
            <a:pPr marL="342900" indent="-342900" algn="ctr">
              <a:spcBef>
                <a:spcPct val="20000"/>
              </a:spcBef>
              <a:buClr>
                <a:prstClr val="black"/>
              </a:buClr>
              <a:buSzPct val="75000"/>
            </a:pPr>
            <a:r>
              <a:rPr lang="en-IE" sz="2400" b="1" dirty="0" smtClean="0">
                <a:solidFill>
                  <a:prstClr val="black"/>
                </a:solidFill>
              </a:rPr>
              <a:t>Professional </a:t>
            </a:r>
            <a:r>
              <a:rPr lang="en-IE" sz="2400" b="1" dirty="0">
                <a:solidFill>
                  <a:prstClr val="black"/>
                </a:solidFill>
              </a:rPr>
              <a:t>Advocacy can help address </a:t>
            </a:r>
            <a:r>
              <a:rPr lang="en-IE" sz="2400" b="1" dirty="0" smtClean="0">
                <a:solidFill>
                  <a:prstClr val="black"/>
                </a:solidFill>
              </a:rPr>
              <a:t>this.</a:t>
            </a:r>
            <a:endParaRPr lang="en-US" sz="2400" b="1" dirty="0">
              <a:solidFill>
                <a:prstClr val="black"/>
              </a:solidFill>
            </a:endParaRPr>
          </a:p>
        </p:txBody>
      </p:sp>
      <p:pic>
        <p:nvPicPr>
          <p:cNvPr id="12" name="Picture 11" descr="CHOICES_(CLOTHES).GIF"/>
          <p:cNvPicPr>
            <a:picLocks noChangeAspect="1"/>
          </p:cNvPicPr>
          <p:nvPr/>
        </p:nvPicPr>
        <p:blipFill>
          <a:blip r:embed="rId2" cstate="print"/>
          <a:stretch>
            <a:fillRect/>
          </a:stretch>
        </p:blipFill>
        <p:spPr>
          <a:xfrm>
            <a:off x="473249" y="1340768"/>
            <a:ext cx="1176536" cy="1384160"/>
          </a:xfrm>
          <a:prstGeom prst="rect">
            <a:avLst/>
          </a:prstGeom>
        </p:spPr>
      </p:pic>
      <p:pic>
        <p:nvPicPr>
          <p:cNvPr id="14" name="Picture 13" descr="OUR_RIGHTS.GIF"/>
          <p:cNvPicPr>
            <a:picLocks noChangeAspect="1"/>
          </p:cNvPicPr>
          <p:nvPr/>
        </p:nvPicPr>
        <p:blipFill>
          <a:blip r:embed="rId3" cstate="print"/>
          <a:stretch>
            <a:fillRect/>
          </a:stretch>
        </p:blipFill>
        <p:spPr>
          <a:xfrm>
            <a:off x="4773910" y="1509450"/>
            <a:ext cx="1272246" cy="1127462"/>
          </a:xfrm>
          <a:prstGeom prst="rect">
            <a:avLst/>
          </a:prstGeom>
        </p:spPr>
      </p:pic>
      <p:pic>
        <p:nvPicPr>
          <p:cNvPr id="15" name="Picture 14" descr="MY_OWN_KEY.GIF"/>
          <p:cNvPicPr>
            <a:picLocks noChangeAspect="1"/>
          </p:cNvPicPr>
          <p:nvPr/>
        </p:nvPicPr>
        <p:blipFill>
          <a:blip r:embed="rId4" cstate="print"/>
          <a:stretch>
            <a:fillRect/>
          </a:stretch>
        </p:blipFill>
        <p:spPr>
          <a:xfrm>
            <a:off x="473249" y="3016245"/>
            <a:ext cx="1198265" cy="1409724"/>
          </a:xfrm>
          <a:prstGeom prst="rect">
            <a:avLst/>
          </a:prstGeom>
        </p:spPr>
      </p:pic>
      <p:pic>
        <p:nvPicPr>
          <p:cNvPr id="17" name="Picture 16" descr="CHOICES_HOME).GIF"/>
          <p:cNvPicPr>
            <a:picLocks noChangeAspect="1"/>
          </p:cNvPicPr>
          <p:nvPr/>
        </p:nvPicPr>
        <p:blipFill>
          <a:blip r:embed="rId5" cstate="print"/>
          <a:stretch>
            <a:fillRect/>
          </a:stretch>
        </p:blipFill>
        <p:spPr>
          <a:xfrm>
            <a:off x="4678406" y="3181046"/>
            <a:ext cx="1390061" cy="1112049"/>
          </a:xfrm>
          <a:prstGeom prst="rect">
            <a:avLst/>
          </a:prstGeom>
        </p:spPr>
      </p:pic>
      <p:sp>
        <p:nvSpPr>
          <p:cNvPr id="5" name="Rounded Rectangle 4"/>
          <p:cNvSpPr/>
          <p:nvPr/>
        </p:nvSpPr>
        <p:spPr>
          <a:xfrm>
            <a:off x="381028" y="1360061"/>
            <a:ext cx="3835152" cy="14273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endParaRPr>
          </a:p>
        </p:txBody>
      </p:sp>
      <p:sp>
        <p:nvSpPr>
          <p:cNvPr id="18" name="Rounded Rectangle 17"/>
          <p:cNvSpPr/>
          <p:nvPr/>
        </p:nvSpPr>
        <p:spPr>
          <a:xfrm>
            <a:off x="4678406" y="1360061"/>
            <a:ext cx="3987611" cy="14273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endParaRPr>
          </a:p>
        </p:txBody>
      </p:sp>
      <p:sp>
        <p:nvSpPr>
          <p:cNvPr id="21" name="Rounded Rectangle 20"/>
          <p:cNvSpPr/>
          <p:nvPr/>
        </p:nvSpPr>
        <p:spPr>
          <a:xfrm>
            <a:off x="381028" y="3007428"/>
            <a:ext cx="3835152" cy="14273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endParaRPr>
          </a:p>
        </p:txBody>
      </p:sp>
      <p:sp>
        <p:nvSpPr>
          <p:cNvPr id="22" name="Rounded Rectangle 21"/>
          <p:cNvSpPr/>
          <p:nvPr/>
        </p:nvSpPr>
        <p:spPr>
          <a:xfrm>
            <a:off x="4718449" y="2998612"/>
            <a:ext cx="3835152" cy="14273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endParaRPr>
          </a:p>
        </p:txBody>
      </p:sp>
      <p:pic>
        <p:nvPicPr>
          <p:cNvPr id="20" name="Picture 19"/>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87606" y="-178085"/>
            <a:ext cx="2894647" cy="1145798"/>
          </a:xfrm>
          <a:prstGeom prst="rect">
            <a:avLst/>
          </a:prstGeom>
        </p:spPr>
      </p:pic>
    </p:spTree>
    <p:extLst>
      <p:ext uri="{BB962C8B-B14F-4D97-AF65-F5344CB8AC3E}">
        <p14:creationId xmlns:p14="http://schemas.microsoft.com/office/powerpoint/2010/main" val="41085300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nvSpPr>
        <p:spPr bwMode="auto">
          <a:xfrm>
            <a:off x="107504" y="1268760"/>
            <a:ext cx="8712968" cy="4932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Clr>
                <a:srgbClr val="4F81BD"/>
              </a:buClr>
              <a:buFont typeface="Wingdings 2" pitchFamily="18" charset="2"/>
              <a:buNone/>
            </a:pPr>
            <a:r>
              <a:rPr lang="en-IE" sz="2800" b="1" dirty="0" smtClean="0">
                <a:solidFill>
                  <a:prstClr val="black"/>
                </a:solidFill>
                <a:cs typeface="Arial" pitchFamily="34" charset="0"/>
              </a:rPr>
              <a:t>The main focus of the service are the people in the most vulnerable situations, including those who are;</a:t>
            </a:r>
          </a:p>
          <a:p>
            <a:pPr>
              <a:buClr>
                <a:srgbClr val="4F81BD"/>
              </a:buClr>
              <a:buFont typeface="Wingdings 2" pitchFamily="18" charset="2"/>
              <a:buNone/>
            </a:pPr>
            <a:endParaRPr lang="en-IE" sz="400" b="1" dirty="0">
              <a:solidFill>
                <a:prstClr val="black"/>
              </a:solidFill>
              <a:cs typeface="Arial" pitchFamily="34" charset="0"/>
            </a:endParaRPr>
          </a:p>
          <a:p>
            <a:pPr>
              <a:buClr>
                <a:srgbClr val="4F81BD"/>
              </a:buClr>
              <a:buFont typeface="Wingdings 2" pitchFamily="18" charset="2"/>
              <a:buNone/>
            </a:pPr>
            <a:endParaRPr lang="en-IE" sz="400" b="1" dirty="0" smtClean="0">
              <a:solidFill>
                <a:prstClr val="black"/>
              </a:solidFill>
              <a:cs typeface="Arial" pitchFamily="34" charset="0"/>
            </a:endParaRPr>
          </a:p>
          <a:p>
            <a:pPr marL="620713">
              <a:buClr>
                <a:srgbClr val="0070C0"/>
              </a:buClr>
              <a:buSzPct val="100000"/>
            </a:pPr>
            <a:r>
              <a:rPr lang="en-IE" sz="2800" dirty="0">
                <a:solidFill>
                  <a:prstClr val="black"/>
                </a:solidFill>
                <a:cs typeface="Arial" pitchFamily="34" charset="0"/>
              </a:rPr>
              <a:t>i</a:t>
            </a:r>
            <a:r>
              <a:rPr lang="en-IE" sz="2800" dirty="0" smtClean="0">
                <a:solidFill>
                  <a:prstClr val="black"/>
                </a:solidFill>
                <a:cs typeface="Arial" pitchFamily="34" charset="0"/>
              </a:rPr>
              <a:t>solated in the community</a:t>
            </a:r>
          </a:p>
          <a:p>
            <a:pPr marL="620713">
              <a:buClr>
                <a:srgbClr val="0070C0"/>
              </a:buClr>
              <a:buSzPct val="100000"/>
            </a:pPr>
            <a:r>
              <a:rPr lang="en-IE" sz="2800" dirty="0">
                <a:solidFill>
                  <a:prstClr val="black"/>
                </a:solidFill>
                <a:cs typeface="Arial" pitchFamily="34" charset="0"/>
              </a:rPr>
              <a:t>r</a:t>
            </a:r>
            <a:r>
              <a:rPr lang="en-IE" sz="2800" dirty="0" smtClean="0">
                <a:solidFill>
                  <a:prstClr val="black"/>
                </a:solidFill>
                <a:cs typeface="Arial" pitchFamily="34" charset="0"/>
              </a:rPr>
              <a:t>esiding in inappropriate accommodation</a:t>
            </a:r>
          </a:p>
          <a:p>
            <a:pPr marL="620713">
              <a:buClr>
                <a:srgbClr val="0070C0"/>
              </a:buClr>
              <a:buSzPct val="100000"/>
            </a:pPr>
            <a:r>
              <a:rPr lang="en-IE" sz="2800" dirty="0">
                <a:solidFill>
                  <a:prstClr val="black"/>
                </a:solidFill>
                <a:cs typeface="Arial" pitchFamily="34" charset="0"/>
              </a:rPr>
              <a:t>u</a:t>
            </a:r>
            <a:r>
              <a:rPr lang="en-IE" sz="2800" dirty="0" smtClean="0">
                <a:solidFill>
                  <a:prstClr val="black"/>
                </a:solidFill>
                <a:cs typeface="Arial" pitchFamily="34" charset="0"/>
              </a:rPr>
              <a:t>nconnected to services</a:t>
            </a:r>
          </a:p>
          <a:p>
            <a:pPr marL="620713">
              <a:buClr>
                <a:srgbClr val="0070C0"/>
              </a:buClr>
              <a:buSzPct val="100000"/>
            </a:pPr>
            <a:r>
              <a:rPr lang="en-IE" sz="2800" dirty="0" smtClean="0">
                <a:solidFill>
                  <a:prstClr val="black"/>
                </a:solidFill>
                <a:cs typeface="Arial" pitchFamily="34" charset="0"/>
              </a:rPr>
              <a:t>and those with communication differences who may find it difficult to represent themselves. </a:t>
            </a:r>
          </a:p>
          <a:p>
            <a:pPr marL="0" indent="0">
              <a:buClr>
                <a:srgbClr val="4F81BD"/>
              </a:buClr>
              <a:buNone/>
            </a:pPr>
            <a:endParaRPr lang="en-IE" sz="2800" dirty="0" smtClean="0">
              <a:solidFill>
                <a:prstClr val="black"/>
              </a:solidFill>
              <a:cs typeface="Arial" pitchFamily="34" charset="0"/>
            </a:endParaRPr>
          </a:p>
          <a:p>
            <a:pPr marL="0" indent="0">
              <a:buClr>
                <a:srgbClr val="4F81BD"/>
              </a:buClr>
              <a:buNone/>
            </a:pPr>
            <a:r>
              <a:rPr lang="en-IE" sz="2800" dirty="0" smtClean="0">
                <a:solidFill>
                  <a:prstClr val="black"/>
                </a:solidFill>
                <a:cs typeface="Arial" pitchFamily="34" charset="0"/>
              </a:rPr>
              <a:t>NAS uses Access and Eligibility Criteria to determine when to open a case.</a:t>
            </a:r>
          </a:p>
        </p:txBody>
      </p:sp>
      <p:sp>
        <p:nvSpPr>
          <p:cNvPr id="6" name="Slide Number Placeholder 4"/>
          <p:cNvSpPr txBox="1">
            <a:spLocks noGrp="1"/>
          </p:cNvSpPr>
          <p:nvPr/>
        </p:nvSpPr>
        <p:spPr bwMode="auto">
          <a:xfrm>
            <a:off x="8768507" y="6525743"/>
            <a:ext cx="395536" cy="332260"/>
          </a:xfrm>
          <a:prstGeom prst="rect">
            <a:avLst/>
          </a:prstGeom>
          <a:solidFill>
            <a:srgbClr val="0066FF"/>
          </a:solidFill>
          <a:ln>
            <a:noFill/>
          </a:ln>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fld id="{DE336710-9563-4B4C-BB2B-A27246B70022}" type="slidenum">
              <a:rPr lang="en-GB" sz="1600" b="1">
                <a:solidFill>
                  <a:prstClr val="white"/>
                </a:solidFill>
                <a:latin typeface="Times New Roman" pitchFamily="18" charset="0"/>
              </a:rPr>
              <a:pPr algn="ctr"/>
              <a:t>7</a:t>
            </a:fld>
            <a:endParaRPr lang="en-GB" sz="1600" b="1" dirty="0">
              <a:solidFill>
                <a:prstClr val="white"/>
              </a:solidFill>
              <a:latin typeface="Times New Roman" pitchFamily="18" charset="0"/>
            </a:endParaRPr>
          </a:p>
        </p:txBody>
      </p:sp>
      <p:sp>
        <p:nvSpPr>
          <p:cNvPr id="9" name="Rounded Rectangle 8"/>
          <p:cNvSpPr/>
          <p:nvPr/>
        </p:nvSpPr>
        <p:spPr>
          <a:xfrm>
            <a:off x="12020" y="-52268"/>
            <a:ext cx="6432188" cy="837159"/>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en-IE" sz="3600" b="1" dirty="0" smtClean="0">
                <a:solidFill>
                  <a:prstClr val="white"/>
                </a:solidFill>
                <a:latin typeface="Arial" pitchFamily="34" charset="0"/>
                <a:ea typeface="Ebrima" pitchFamily="2" charset="0"/>
                <a:cs typeface="Arial" pitchFamily="34" charset="0"/>
              </a:rPr>
              <a:t>WHO IS NAS FOR ?</a:t>
            </a:r>
          </a:p>
        </p:txBody>
      </p:sp>
      <p:pic>
        <p:nvPicPr>
          <p:cNvPr id="11" name="Picture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62760" y="-222171"/>
            <a:ext cx="3102343" cy="1228011"/>
          </a:xfrm>
          <a:prstGeom prst="rect">
            <a:avLst/>
          </a:prstGeom>
        </p:spPr>
      </p:pic>
    </p:spTree>
    <p:extLst>
      <p:ext uri="{BB962C8B-B14F-4D97-AF65-F5344CB8AC3E}">
        <p14:creationId xmlns:p14="http://schemas.microsoft.com/office/powerpoint/2010/main" val="3000810595"/>
      </p:ext>
    </p:extLst>
  </p:cSld>
  <p:clrMapOvr>
    <a:masterClrMapping/>
  </p:clrMapOvr>
  <mc:AlternateContent xmlns:mc="http://schemas.openxmlformats.org/markup-compatibility/2006" xmlns:p14="http://schemas.microsoft.com/office/powerpoint/2010/main">
    <mc:Choice Requires="p14">
      <p:transition spd="slow" p14:dur="1200" advTm="32812">
        <p14:prism/>
      </p:transition>
    </mc:Choice>
    <mc:Fallback xmlns="">
      <p:transition spd="slow" advTm="32812">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63" y="672956"/>
            <a:ext cx="9131980" cy="5145437"/>
          </a:xfrm>
        </p:spPr>
        <p:txBody>
          <a:bodyPr/>
          <a:lstStyle/>
          <a:p>
            <a:pPr marL="0" lvl="0" indent="0" eaLnBrk="1" fontAlgn="auto" hangingPunct="1">
              <a:spcBef>
                <a:spcPts val="0"/>
              </a:spcBef>
              <a:spcAft>
                <a:spcPts val="0"/>
              </a:spcAft>
              <a:buNone/>
            </a:pPr>
            <a:r>
              <a:rPr lang="en-IE" sz="2500" dirty="0">
                <a:solidFill>
                  <a:prstClr val="black"/>
                </a:solidFill>
              </a:rPr>
              <a:t>NAS operates in a framework of existing </a:t>
            </a:r>
            <a:r>
              <a:rPr lang="en-IE" sz="2500" dirty="0" smtClean="0">
                <a:solidFill>
                  <a:prstClr val="black"/>
                </a:solidFill>
              </a:rPr>
              <a:t>Irish and other law </a:t>
            </a:r>
            <a:r>
              <a:rPr lang="en-IE" sz="2500" dirty="0">
                <a:solidFill>
                  <a:prstClr val="black"/>
                </a:solidFill>
              </a:rPr>
              <a:t>which is outlined below.  </a:t>
            </a:r>
            <a:endParaRPr lang="en-IE" sz="2500" dirty="0" smtClean="0">
              <a:solidFill>
                <a:prstClr val="black"/>
              </a:solidFill>
            </a:endParaRPr>
          </a:p>
          <a:p>
            <a:pPr marL="0" lvl="0" indent="0" eaLnBrk="1" fontAlgn="auto" hangingPunct="1">
              <a:spcBef>
                <a:spcPts val="0"/>
              </a:spcBef>
              <a:spcAft>
                <a:spcPts val="0"/>
              </a:spcAft>
              <a:buNone/>
            </a:pPr>
            <a:endParaRPr lang="en-IE" sz="1600" dirty="0">
              <a:solidFill>
                <a:prstClr val="black"/>
              </a:solidFill>
            </a:endParaRPr>
          </a:p>
          <a:p>
            <a:pPr marL="0" lvl="0" indent="0" eaLnBrk="1" fontAlgn="auto" hangingPunct="1">
              <a:spcBef>
                <a:spcPts val="0"/>
              </a:spcBef>
              <a:spcAft>
                <a:spcPts val="0"/>
              </a:spcAft>
              <a:buNone/>
            </a:pPr>
            <a:r>
              <a:rPr lang="en-IE" sz="2500" dirty="0" smtClean="0">
                <a:solidFill>
                  <a:prstClr val="black"/>
                </a:solidFill>
              </a:rPr>
              <a:t>We </a:t>
            </a:r>
            <a:r>
              <a:rPr lang="en-IE" sz="2500" dirty="0">
                <a:solidFill>
                  <a:prstClr val="black"/>
                </a:solidFill>
              </a:rPr>
              <a:t>use these laws to inform and guide our practice, and as tools for resolution of client issues by way of representation and negotiation. </a:t>
            </a:r>
            <a:endParaRPr lang="en-IE" sz="2500" dirty="0" smtClean="0">
              <a:solidFill>
                <a:prstClr val="black"/>
              </a:solidFill>
            </a:endParaRPr>
          </a:p>
          <a:p>
            <a:pPr marL="0" lvl="0" indent="0" eaLnBrk="1" fontAlgn="auto" hangingPunct="1">
              <a:spcBef>
                <a:spcPts val="0"/>
              </a:spcBef>
              <a:spcAft>
                <a:spcPts val="0"/>
              </a:spcAft>
              <a:buNone/>
            </a:pPr>
            <a:endParaRPr lang="en-IE" sz="200" dirty="0" smtClean="0">
              <a:solidFill>
                <a:prstClr val="black"/>
              </a:solidFill>
            </a:endParaRPr>
          </a:p>
          <a:p>
            <a:pPr marL="0" lvl="0" indent="0" eaLnBrk="1" fontAlgn="auto" hangingPunct="1">
              <a:spcBef>
                <a:spcPts val="0"/>
              </a:spcBef>
              <a:spcAft>
                <a:spcPts val="0"/>
              </a:spcAft>
              <a:buNone/>
            </a:pPr>
            <a:endParaRPr lang="en-IE" sz="200" dirty="0">
              <a:solidFill>
                <a:prstClr val="black"/>
              </a:solidFill>
            </a:endParaRPr>
          </a:p>
          <a:p>
            <a:pPr marL="0" lvl="0" indent="0" eaLnBrk="1" fontAlgn="auto" hangingPunct="1">
              <a:spcBef>
                <a:spcPts val="0"/>
              </a:spcBef>
              <a:spcAft>
                <a:spcPts val="0"/>
              </a:spcAft>
              <a:buNone/>
            </a:pPr>
            <a:endParaRPr lang="en-IE" sz="200" dirty="0" smtClean="0">
              <a:solidFill>
                <a:prstClr val="black"/>
              </a:solidFill>
            </a:endParaRPr>
          </a:p>
          <a:p>
            <a:pPr marL="0" lvl="0" indent="0" eaLnBrk="1" fontAlgn="auto" hangingPunct="1">
              <a:spcBef>
                <a:spcPts val="0"/>
              </a:spcBef>
              <a:spcAft>
                <a:spcPts val="0"/>
              </a:spcAft>
              <a:buNone/>
            </a:pPr>
            <a:endParaRPr lang="en-IE" sz="200" dirty="0">
              <a:solidFill>
                <a:prstClr val="black"/>
              </a:solidFill>
            </a:endParaRPr>
          </a:p>
          <a:p>
            <a:pPr marL="0" lvl="0" indent="0" eaLnBrk="1" fontAlgn="auto" hangingPunct="1">
              <a:spcBef>
                <a:spcPts val="0"/>
              </a:spcBef>
              <a:spcAft>
                <a:spcPts val="0"/>
              </a:spcAft>
              <a:buNone/>
            </a:pPr>
            <a:endParaRPr lang="en-IE" sz="200" dirty="0" smtClean="0">
              <a:solidFill>
                <a:prstClr val="black"/>
              </a:solidFill>
            </a:endParaRPr>
          </a:p>
          <a:p>
            <a:pPr marL="0" lvl="0" indent="0" eaLnBrk="1" fontAlgn="auto" hangingPunct="1">
              <a:spcBef>
                <a:spcPts val="0"/>
              </a:spcBef>
              <a:spcAft>
                <a:spcPts val="0"/>
              </a:spcAft>
              <a:buNone/>
            </a:pPr>
            <a:endParaRPr lang="en-IE" sz="200" dirty="0">
              <a:solidFill>
                <a:prstClr val="black"/>
              </a:solidFill>
            </a:endParaRPr>
          </a:p>
          <a:p>
            <a:pPr marL="0" lvl="0" indent="0" eaLnBrk="1" fontAlgn="auto" hangingPunct="1">
              <a:spcBef>
                <a:spcPts val="0"/>
              </a:spcBef>
              <a:spcAft>
                <a:spcPts val="0"/>
              </a:spcAft>
              <a:buNone/>
            </a:pPr>
            <a:endParaRPr lang="en-IE" sz="200" dirty="0" smtClean="0">
              <a:solidFill>
                <a:prstClr val="black"/>
              </a:solidFill>
            </a:endParaRPr>
          </a:p>
          <a:p>
            <a:pPr marL="0" lvl="0" indent="0" eaLnBrk="1" fontAlgn="auto" hangingPunct="1">
              <a:spcBef>
                <a:spcPts val="0"/>
              </a:spcBef>
              <a:spcAft>
                <a:spcPts val="0"/>
              </a:spcAft>
              <a:buNone/>
            </a:pPr>
            <a:endParaRPr lang="en-IE" sz="200" dirty="0">
              <a:solidFill>
                <a:prstClr val="black"/>
              </a:solidFill>
            </a:endParaRPr>
          </a:p>
          <a:p>
            <a:pPr marL="0" lvl="0" indent="0" eaLnBrk="1" fontAlgn="auto" hangingPunct="1">
              <a:spcBef>
                <a:spcPts val="0"/>
              </a:spcBef>
              <a:spcAft>
                <a:spcPts val="0"/>
              </a:spcAft>
              <a:buNone/>
            </a:pPr>
            <a:endParaRPr lang="en-IE" sz="200" dirty="0" smtClean="0">
              <a:solidFill>
                <a:prstClr val="black"/>
              </a:solidFill>
            </a:endParaRPr>
          </a:p>
          <a:p>
            <a:pPr marL="0" lvl="0" indent="0" eaLnBrk="1" fontAlgn="auto" hangingPunct="1">
              <a:spcBef>
                <a:spcPts val="0"/>
              </a:spcBef>
              <a:spcAft>
                <a:spcPts val="0"/>
              </a:spcAft>
              <a:buNone/>
            </a:pPr>
            <a:endParaRPr lang="en-IE" sz="200" dirty="0">
              <a:solidFill>
                <a:prstClr val="black"/>
              </a:solidFill>
            </a:endParaRPr>
          </a:p>
          <a:p>
            <a:pPr marL="0" lvl="0" indent="0" eaLnBrk="1" fontAlgn="auto" hangingPunct="1">
              <a:spcBef>
                <a:spcPts val="0"/>
              </a:spcBef>
              <a:spcAft>
                <a:spcPts val="0"/>
              </a:spcAft>
              <a:buNone/>
            </a:pPr>
            <a:endParaRPr lang="en-IE" sz="200" dirty="0" smtClean="0">
              <a:solidFill>
                <a:prstClr val="black"/>
              </a:solidFill>
            </a:endParaRPr>
          </a:p>
          <a:p>
            <a:pPr marL="0" lvl="0" indent="0" eaLnBrk="1" fontAlgn="auto" hangingPunct="1">
              <a:spcBef>
                <a:spcPts val="0"/>
              </a:spcBef>
              <a:spcAft>
                <a:spcPts val="0"/>
              </a:spcAft>
              <a:buNone/>
            </a:pPr>
            <a:endParaRPr lang="en-IE" sz="200" dirty="0">
              <a:solidFill>
                <a:prstClr val="black"/>
              </a:solidFill>
            </a:endParaRPr>
          </a:p>
          <a:p>
            <a:pPr marL="446088" lvl="0" indent="-446088" eaLnBrk="1" fontAlgn="auto" hangingPunct="1">
              <a:spcBef>
                <a:spcPts val="0"/>
              </a:spcBef>
              <a:spcAft>
                <a:spcPts val="0"/>
              </a:spcAft>
              <a:buFont typeface="Wingdings" panose="05000000000000000000" pitchFamily="2" charset="2"/>
              <a:buChar char="Ø"/>
            </a:pPr>
            <a:r>
              <a:rPr lang="en-IE" sz="2800" dirty="0">
                <a:solidFill>
                  <a:prstClr val="black"/>
                </a:solidFill>
              </a:rPr>
              <a:t>Disability Act 2005 (assessment of need – currently for children only);</a:t>
            </a:r>
          </a:p>
          <a:p>
            <a:pPr marL="446088" lvl="0" indent="-446088" eaLnBrk="1" fontAlgn="auto" hangingPunct="1">
              <a:spcBef>
                <a:spcPts val="0"/>
              </a:spcBef>
              <a:spcAft>
                <a:spcPts val="0"/>
              </a:spcAft>
              <a:buFont typeface="Wingdings" panose="05000000000000000000" pitchFamily="2" charset="2"/>
              <a:buChar char="Ø"/>
            </a:pPr>
            <a:r>
              <a:rPr lang="en-IE" sz="2800" dirty="0">
                <a:solidFill>
                  <a:prstClr val="black"/>
                </a:solidFill>
              </a:rPr>
              <a:t>Citizens Information Act 2007 (onus on CIB to support the provision of advocacy for people with disabilities);</a:t>
            </a:r>
          </a:p>
          <a:p>
            <a:pPr marL="446088" lvl="0" indent="-446088" eaLnBrk="1" fontAlgn="auto" hangingPunct="1">
              <a:spcBef>
                <a:spcPts val="0"/>
              </a:spcBef>
              <a:spcAft>
                <a:spcPts val="0"/>
              </a:spcAft>
              <a:buFont typeface="Wingdings" panose="05000000000000000000" pitchFamily="2" charset="2"/>
              <a:buChar char="Ø"/>
            </a:pPr>
            <a:r>
              <a:rPr lang="en-IE" sz="2800" dirty="0">
                <a:solidFill>
                  <a:prstClr val="black"/>
                </a:solidFill>
              </a:rPr>
              <a:t>Assisted Decision Making (Capacity) Act 2015;</a:t>
            </a:r>
          </a:p>
          <a:p>
            <a:pPr marL="446088" lvl="0" indent="-446088" eaLnBrk="1" fontAlgn="auto" hangingPunct="1">
              <a:spcBef>
                <a:spcPts val="0"/>
              </a:spcBef>
              <a:spcAft>
                <a:spcPts val="0"/>
              </a:spcAft>
              <a:buFont typeface="Wingdings" panose="05000000000000000000" pitchFamily="2" charset="2"/>
              <a:buChar char="Ø"/>
            </a:pPr>
            <a:r>
              <a:rPr lang="en-IE" sz="2800" dirty="0">
                <a:solidFill>
                  <a:prstClr val="black"/>
                </a:solidFill>
              </a:rPr>
              <a:t>European Convention of Human Rights Act 2003;</a:t>
            </a:r>
          </a:p>
          <a:p>
            <a:pPr marL="446088" lvl="0" indent="-446088" eaLnBrk="1" fontAlgn="auto" hangingPunct="1">
              <a:spcBef>
                <a:spcPts val="0"/>
              </a:spcBef>
              <a:spcAft>
                <a:spcPts val="0"/>
              </a:spcAft>
              <a:buFont typeface="Wingdings" panose="05000000000000000000" pitchFamily="2" charset="2"/>
              <a:buChar char="Ø"/>
            </a:pPr>
            <a:r>
              <a:rPr lang="en-IE" sz="2800" dirty="0">
                <a:solidFill>
                  <a:prstClr val="black"/>
                </a:solidFill>
              </a:rPr>
              <a:t>UN Convention on the Rights of People with Disabilities (signed by the ROI but not yet ratified)</a:t>
            </a:r>
          </a:p>
          <a:p>
            <a:pPr marL="0" indent="0">
              <a:buNone/>
            </a:pPr>
            <a:endParaRPr lang="en-IE" dirty="0"/>
          </a:p>
        </p:txBody>
      </p:sp>
      <p:sp>
        <p:nvSpPr>
          <p:cNvPr id="6" name="Rounded Rectangle 5"/>
          <p:cNvSpPr/>
          <p:nvPr/>
        </p:nvSpPr>
        <p:spPr>
          <a:xfrm>
            <a:off x="12020" y="0"/>
            <a:ext cx="6648212" cy="672956"/>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en-IE" sz="3600" b="1" dirty="0" smtClean="0">
                <a:solidFill>
                  <a:prstClr val="white"/>
                </a:solidFill>
                <a:latin typeface="Arial" pitchFamily="34" charset="0"/>
                <a:ea typeface="Ebrima" pitchFamily="2" charset="0"/>
                <a:cs typeface="Arial" pitchFamily="34" charset="0"/>
              </a:rPr>
              <a:t>LEGAL FRAMEWORK</a:t>
            </a:r>
          </a:p>
        </p:txBody>
      </p:sp>
      <p:pic>
        <p:nvPicPr>
          <p:cNvPr id="8" name="Pictur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16216" y="-222170"/>
            <a:ext cx="2822639" cy="1117295"/>
          </a:xfrm>
          <a:prstGeom prst="rect">
            <a:avLst/>
          </a:prstGeom>
        </p:spPr>
      </p:pic>
      <p:sp>
        <p:nvSpPr>
          <p:cNvPr id="9" name="Slide Number Placeholder 4"/>
          <p:cNvSpPr txBox="1">
            <a:spLocks noGrp="1"/>
          </p:cNvSpPr>
          <p:nvPr/>
        </p:nvSpPr>
        <p:spPr bwMode="auto">
          <a:xfrm>
            <a:off x="8768507" y="6525743"/>
            <a:ext cx="395536" cy="332260"/>
          </a:xfrm>
          <a:prstGeom prst="rect">
            <a:avLst/>
          </a:prstGeom>
          <a:solidFill>
            <a:srgbClr val="0066FF"/>
          </a:solidFill>
          <a:ln>
            <a:noFill/>
          </a:ln>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fld id="{DE336710-9563-4B4C-BB2B-A27246B70022}" type="slidenum">
              <a:rPr lang="en-GB" sz="1600" b="1">
                <a:solidFill>
                  <a:prstClr val="white"/>
                </a:solidFill>
                <a:latin typeface="Times New Roman" pitchFamily="18" charset="0"/>
              </a:rPr>
              <a:pPr algn="ctr"/>
              <a:t>8</a:t>
            </a:fld>
            <a:endParaRPr lang="en-GB" sz="1600" b="1" dirty="0">
              <a:solidFill>
                <a:prstClr val="white"/>
              </a:solidFill>
              <a:latin typeface="Times New Roman" pitchFamily="18" charset="0"/>
            </a:endParaRPr>
          </a:p>
        </p:txBody>
      </p:sp>
    </p:spTree>
    <p:extLst>
      <p:ext uri="{BB962C8B-B14F-4D97-AF65-F5344CB8AC3E}">
        <p14:creationId xmlns:p14="http://schemas.microsoft.com/office/powerpoint/2010/main" val="3181100517"/>
      </p:ext>
    </p:extLst>
  </p:cSld>
  <p:clrMapOvr>
    <a:masterClrMapping/>
  </p:clrMapOvr>
  <mc:AlternateContent xmlns:mc="http://schemas.openxmlformats.org/markup-compatibility/2006" xmlns:p14="http://schemas.microsoft.com/office/powerpoint/2010/main">
    <mc:Choice Requires="p14">
      <p:transition spd="slow" p14:dur="1200" advTm="30583">
        <p14:prism/>
      </p:transition>
    </mc:Choice>
    <mc:Fallback xmlns="">
      <p:transition spd="slow" advTm="30583">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24745"/>
            <a:ext cx="8856984" cy="5001420"/>
          </a:xfrm>
        </p:spPr>
        <p:txBody>
          <a:bodyPr/>
          <a:lstStyle/>
          <a:p>
            <a:pPr marL="0" indent="0">
              <a:buClr>
                <a:schemeClr val="accent1"/>
              </a:buClr>
              <a:buSzPct val="150000"/>
              <a:buNone/>
            </a:pPr>
            <a:r>
              <a:rPr lang="en-IE" sz="3600" dirty="0" smtClean="0"/>
              <a:t>We also look to Government policy including:-</a:t>
            </a:r>
          </a:p>
          <a:p>
            <a:pPr lvl="1"/>
            <a:r>
              <a:rPr lang="en-IE" dirty="0" smtClean="0"/>
              <a:t>National Disability Strategy;</a:t>
            </a:r>
          </a:p>
          <a:p>
            <a:pPr lvl="1"/>
            <a:r>
              <a:rPr lang="en-IE" dirty="0" smtClean="0"/>
              <a:t>Vision for Change (2006);</a:t>
            </a:r>
          </a:p>
          <a:p>
            <a:pPr lvl="1"/>
            <a:r>
              <a:rPr lang="en-IE" dirty="0" smtClean="0"/>
              <a:t>Time to move on – Congregated Settings (2011);</a:t>
            </a:r>
          </a:p>
          <a:p>
            <a:pPr lvl="1"/>
            <a:r>
              <a:rPr lang="en-IE" dirty="0" err="1" smtClean="0"/>
              <a:t>Vfm</a:t>
            </a:r>
            <a:r>
              <a:rPr lang="en-IE" dirty="0" smtClean="0"/>
              <a:t> &amp; Policy Review of Disability Services in Ireland (2012);</a:t>
            </a:r>
          </a:p>
          <a:p>
            <a:pPr lvl="1"/>
            <a:r>
              <a:rPr lang="en-IE" dirty="0" smtClean="0"/>
              <a:t>HIQA Standards;</a:t>
            </a:r>
          </a:p>
          <a:p>
            <a:pPr lvl="1"/>
            <a:r>
              <a:rPr lang="en-IE" dirty="0" smtClean="0"/>
              <a:t>MHC Standards</a:t>
            </a:r>
            <a:endParaRPr lang="en-IE" dirty="0"/>
          </a:p>
        </p:txBody>
      </p:sp>
      <p:sp>
        <p:nvSpPr>
          <p:cNvPr id="6" name="Rounded Rectangle 5"/>
          <p:cNvSpPr/>
          <p:nvPr/>
        </p:nvSpPr>
        <p:spPr>
          <a:xfrm>
            <a:off x="12020" y="-2089"/>
            <a:ext cx="6648212" cy="744964"/>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en-IE" sz="3600" b="1" dirty="0" smtClean="0">
                <a:solidFill>
                  <a:prstClr val="white"/>
                </a:solidFill>
                <a:latin typeface="Arial" pitchFamily="34" charset="0"/>
                <a:ea typeface="Ebrima" pitchFamily="2" charset="0"/>
                <a:cs typeface="Arial" pitchFamily="34" charset="0"/>
              </a:rPr>
              <a:t>LEGAL FRAMEWORK CONT.</a:t>
            </a:r>
          </a:p>
        </p:txBody>
      </p:sp>
      <p:pic>
        <p:nvPicPr>
          <p:cNvPr id="8" name="Pictur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16216" y="-188254"/>
            <a:ext cx="2822639" cy="1117295"/>
          </a:xfrm>
          <a:prstGeom prst="rect">
            <a:avLst/>
          </a:prstGeom>
        </p:spPr>
      </p:pic>
      <p:sp>
        <p:nvSpPr>
          <p:cNvPr id="9" name="Slide Number Placeholder 4"/>
          <p:cNvSpPr txBox="1">
            <a:spLocks noGrp="1"/>
          </p:cNvSpPr>
          <p:nvPr/>
        </p:nvSpPr>
        <p:spPr bwMode="auto">
          <a:xfrm>
            <a:off x="8768507" y="6525743"/>
            <a:ext cx="395536" cy="332260"/>
          </a:xfrm>
          <a:prstGeom prst="rect">
            <a:avLst/>
          </a:prstGeom>
          <a:solidFill>
            <a:srgbClr val="0066FF"/>
          </a:solidFill>
          <a:ln>
            <a:noFill/>
          </a:ln>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fld id="{DE336710-9563-4B4C-BB2B-A27246B70022}" type="slidenum">
              <a:rPr lang="en-GB" sz="1600" b="1">
                <a:solidFill>
                  <a:prstClr val="white"/>
                </a:solidFill>
                <a:latin typeface="Times New Roman" pitchFamily="18" charset="0"/>
              </a:rPr>
              <a:pPr algn="ctr"/>
              <a:t>9</a:t>
            </a:fld>
            <a:endParaRPr lang="en-GB" sz="1600" b="1" dirty="0">
              <a:solidFill>
                <a:prstClr val="white"/>
              </a:solidFill>
              <a:latin typeface="Times New Roman" pitchFamily="18" charset="0"/>
            </a:endParaRPr>
          </a:p>
        </p:txBody>
      </p:sp>
    </p:spTree>
    <p:extLst>
      <p:ext uri="{BB962C8B-B14F-4D97-AF65-F5344CB8AC3E}">
        <p14:creationId xmlns:p14="http://schemas.microsoft.com/office/powerpoint/2010/main" val="2913909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TotalTime>
  <Words>1791</Words>
  <Application>Microsoft Office PowerPoint</Application>
  <PresentationFormat>On-screen Show (4:3)</PresentationFormat>
  <Paragraphs>341</Paragraphs>
  <Slides>26</Slides>
  <Notes>6</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Office Theme</vt:lpstr>
      <vt:lpstr>1_Office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Approaches when working with a person with communication differences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Loughlin</dc:creator>
  <cp:lastModifiedBy>Andrew X. Field</cp:lastModifiedBy>
  <cp:revision>75</cp:revision>
  <cp:lastPrinted>2016-04-06T17:40:24Z</cp:lastPrinted>
  <dcterms:created xsi:type="dcterms:W3CDTF">2016-04-05T11:21:18Z</dcterms:created>
  <dcterms:modified xsi:type="dcterms:W3CDTF">2016-10-07T11:20:05Z</dcterms:modified>
</cp:coreProperties>
</file>