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8" r:id="rId3"/>
    <p:sldId id="259" r:id="rId4"/>
    <p:sldId id="257" r:id="rId5"/>
    <p:sldId id="260" r:id="rId6"/>
    <p:sldId id="261" r:id="rId7"/>
    <p:sldId id="262" r:id="rId8"/>
    <p:sldId id="264" r:id="rId9"/>
    <p:sldId id="265" r:id="rId10"/>
    <p:sldId id="266" r:id="rId11"/>
    <p:sldId id="267" r:id="rId12"/>
    <p:sldId id="268" r:id="rId13"/>
    <p:sldId id="271" r:id="rId14"/>
    <p:sldId id="279" r:id="rId15"/>
    <p:sldId id="269" r:id="rId16"/>
    <p:sldId id="270" r:id="rId17"/>
    <p:sldId id="263" r:id="rId18"/>
    <p:sldId id="272" r:id="rId19"/>
    <p:sldId id="281" r:id="rId20"/>
    <p:sldId id="273" r:id="rId21"/>
    <p:sldId id="274" r:id="rId22"/>
    <p:sldId id="275" r:id="rId23"/>
    <p:sldId id="276" r:id="rId24"/>
    <p:sldId id="278" r:id="rId25"/>
    <p:sldId id="277" r:id="rId26"/>
    <p:sldId id="282" r:id="rId27"/>
    <p:sldId id="28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03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E92EE4-F920-406D-B74E-47796DC71B5A}" type="datetimeFigureOut">
              <a:rPr lang="en-IE" smtClean="0"/>
              <a:t>29/05/2017</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693496-B496-4494-BBC5-5BD13A319E82}" type="slidenum">
              <a:rPr lang="en-IE" smtClean="0"/>
              <a:t>‹#›</a:t>
            </a:fld>
            <a:endParaRPr lang="en-IE"/>
          </a:p>
        </p:txBody>
      </p:sp>
    </p:spTree>
    <p:extLst>
      <p:ext uri="{BB962C8B-B14F-4D97-AF65-F5344CB8AC3E}">
        <p14:creationId xmlns:p14="http://schemas.microsoft.com/office/powerpoint/2010/main" val="3764770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E1693496-B496-4494-BBC5-5BD13A319E82}" type="slidenum">
              <a:rPr lang="en-IE" smtClean="0"/>
              <a:t>4</a:t>
            </a:fld>
            <a:endParaRPr lang="en-IE"/>
          </a:p>
        </p:txBody>
      </p:sp>
    </p:spTree>
    <p:extLst>
      <p:ext uri="{BB962C8B-B14F-4D97-AF65-F5344CB8AC3E}">
        <p14:creationId xmlns:p14="http://schemas.microsoft.com/office/powerpoint/2010/main" val="483701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E1693496-B496-4494-BBC5-5BD13A319E82}" type="slidenum">
              <a:rPr lang="en-IE" smtClean="0"/>
              <a:t>8</a:t>
            </a:fld>
            <a:endParaRPr lang="en-IE"/>
          </a:p>
        </p:txBody>
      </p:sp>
    </p:spTree>
    <p:extLst>
      <p:ext uri="{BB962C8B-B14F-4D97-AF65-F5344CB8AC3E}">
        <p14:creationId xmlns:p14="http://schemas.microsoft.com/office/powerpoint/2010/main" val="4135338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5F1AC6D-54ED-4E0D-B6D2-224F5211D964}" type="datetimeFigureOut">
              <a:rPr lang="en-IE" smtClean="0"/>
              <a:t>29/05/2017</a:t>
            </a:fld>
            <a:endParaRPr lang="en-IE"/>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E"/>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16A38C7-040B-4E4F-B5E4-ACCFB34D1B44}" type="slidenum">
              <a:rPr lang="en-IE" smtClean="0"/>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F1AC6D-54ED-4E0D-B6D2-224F5211D964}" type="datetimeFigureOut">
              <a:rPr lang="en-IE" smtClean="0"/>
              <a:t>29/05/2017</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016A38C7-040B-4E4F-B5E4-ACCFB34D1B44}"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F1AC6D-54ED-4E0D-B6D2-224F5211D964}" type="datetimeFigureOut">
              <a:rPr lang="en-IE" smtClean="0"/>
              <a:t>29/05/2017</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016A38C7-040B-4E4F-B5E4-ACCFB34D1B44}"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F1AC6D-54ED-4E0D-B6D2-224F5211D964}" type="datetimeFigureOut">
              <a:rPr lang="en-IE" smtClean="0"/>
              <a:t>29/05/2017</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016A38C7-040B-4E4F-B5E4-ACCFB34D1B44}" type="slidenum">
              <a:rPr lang="en-IE" smtClean="0"/>
              <a:t>‹#›</a:t>
            </a:fld>
            <a:endParaRPr lang="en-IE"/>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5F1AC6D-54ED-4E0D-B6D2-224F5211D964}" type="datetimeFigureOut">
              <a:rPr lang="en-IE" smtClean="0"/>
              <a:t>29/05/2017</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016A38C7-040B-4E4F-B5E4-ACCFB34D1B44}" type="slidenum">
              <a:rPr lang="en-IE" smtClean="0"/>
              <a:t>‹#›</a:t>
            </a:fld>
            <a:endParaRPr lang="en-IE"/>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5F1AC6D-54ED-4E0D-B6D2-224F5211D964}" type="datetimeFigureOut">
              <a:rPr lang="en-IE" smtClean="0"/>
              <a:t>29/05/2017</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016A38C7-040B-4E4F-B5E4-ACCFB34D1B44}" type="slidenum">
              <a:rPr lang="en-IE" smtClean="0"/>
              <a:t>‹#›</a:t>
            </a:fld>
            <a:endParaRPr lang="en-IE"/>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5F1AC6D-54ED-4E0D-B6D2-224F5211D964}" type="datetimeFigureOut">
              <a:rPr lang="en-IE" smtClean="0"/>
              <a:t>29/05/2017</a:t>
            </a:fld>
            <a:endParaRPr lang="en-IE"/>
          </a:p>
        </p:txBody>
      </p:sp>
      <p:sp>
        <p:nvSpPr>
          <p:cNvPr id="8" name="Footer Placeholder 7"/>
          <p:cNvSpPr>
            <a:spLocks noGrp="1"/>
          </p:cNvSpPr>
          <p:nvPr>
            <p:ph type="ftr" sz="quarter" idx="11"/>
          </p:nvPr>
        </p:nvSpPr>
        <p:spPr/>
        <p:txBody>
          <a:bodyPr/>
          <a:lstStyle>
            <a:extLst/>
          </a:lstStyle>
          <a:p>
            <a:endParaRPr lang="en-IE"/>
          </a:p>
        </p:txBody>
      </p:sp>
      <p:sp>
        <p:nvSpPr>
          <p:cNvPr id="9" name="Slide Number Placeholder 8"/>
          <p:cNvSpPr>
            <a:spLocks noGrp="1"/>
          </p:cNvSpPr>
          <p:nvPr>
            <p:ph type="sldNum" sz="quarter" idx="12"/>
          </p:nvPr>
        </p:nvSpPr>
        <p:spPr/>
        <p:txBody>
          <a:bodyPr/>
          <a:lstStyle>
            <a:extLst/>
          </a:lstStyle>
          <a:p>
            <a:fld id="{016A38C7-040B-4E4F-B5E4-ACCFB34D1B44}" type="slidenum">
              <a:rPr lang="en-IE" smtClean="0"/>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5F1AC6D-54ED-4E0D-B6D2-224F5211D964}" type="datetimeFigureOut">
              <a:rPr lang="en-IE" smtClean="0"/>
              <a:t>29/05/2017</a:t>
            </a:fld>
            <a:endParaRPr lang="en-IE"/>
          </a:p>
        </p:txBody>
      </p:sp>
      <p:sp>
        <p:nvSpPr>
          <p:cNvPr id="4" name="Footer Placeholder 3"/>
          <p:cNvSpPr>
            <a:spLocks noGrp="1"/>
          </p:cNvSpPr>
          <p:nvPr>
            <p:ph type="ftr" sz="quarter" idx="11"/>
          </p:nvPr>
        </p:nvSpPr>
        <p:spPr/>
        <p:txBody>
          <a:bodyPr/>
          <a:lstStyle>
            <a:extLst/>
          </a:lstStyle>
          <a:p>
            <a:endParaRPr lang="en-IE"/>
          </a:p>
        </p:txBody>
      </p:sp>
      <p:sp>
        <p:nvSpPr>
          <p:cNvPr id="5" name="Slide Number Placeholder 4"/>
          <p:cNvSpPr>
            <a:spLocks noGrp="1"/>
          </p:cNvSpPr>
          <p:nvPr>
            <p:ph type="sldNum" sz="quarter" idx="12"/>
          </p:nvPr>
        </p:nvSpPr>
        <p:spPr/>
        <p:txBody>
          <a:bodyPr/>
          <a:lstStyle>
            <a:extLst/>
          </a:lstStyle>
          <a:p>
            <a:fld id="{016A38C7-040B-4E4F-B5E4-ACCFB34D1B44}" type="slidenum">
              <a:rPr lang="en-IE" smtClean="0"/>
              <a:t>‹#›</a:t>
            </a:fld>
            <a:endParaRPr lang="en-IE"/>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5F1AC6D-54ED-4E0D-B6D2-224F5211D964}" type="datetimeFigureOut">
              <a:rPr lang="en-IE" smtClean="0"/>
              <a:t>29/05/2017</a:t>
            </a:fld>
            <a:endParaRPr lang="en-IE"/>
          </a:p>
        </p:txBody>
      </p:sp>
      <p:sp>
        <p:nvSpPr>
          <p:cNvPr id="3" name="Footer Placeholder 2"/>
          <p:cNvSpPr>
            <a:spLocks noGrp="1"/>
          </p:cNvSpPr>
          <p:nvPr>
            <p:ph type="ftr" sz="quarter" idx="11"/>
          </p:nvPr>
        </p:nvSpPr>
        <p:spPr/>
        <p:txBody>
          <a:bodyPr/>
          <a:lstStyle>
            <a:extLst/>
          </a:lstStyle>
          <a:p>
            <a:endParaRPr lang="en-IE"/>
          </a:p>
        </p:txBody>
      </p:sp>
      <p:sp>
        <p:nvSpPr>
          <p:cNvPr id="4" name="Slide Number Placeholder 3"/>
          <p:cNvSpPr>
            <a:spLocks noGrp="1"/>
          </p:cNvSpPr>
          <p:nvPr>
            <p:ph type="sldNum" sz="quarter" idx="12"/>
          </p:nvPr>
        </p:nvSpPr>
        <p:spPr/>
        <p:txBody>
          <a:bodyPr/>
          <a:lstStyle>
            <a:extLst/>
          </a:lstStyle>
          <a:p>
            <a:fld id="{016A38C7-040B-4E4F-B5E4-ACCFB34D1B44}"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5F1AC6D-54ED-4E0D-B6D2-224F5211D964}" type="datetimeFigureOut">
              <a:rPr lang="en-IE" smtClean="0"/>
              <a:t>29/05/2017</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016A38C7-040B-4E4F-B5E4-ACCFB34D1B44}" type="slidenum">
              <a:rPr lang="en-IE" smtClean="0"/>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5F1AC6D-54ED-4E0D-B6D2-224F5211D964}" type="datetimeFigureOut">
              <a:rPr lang="en-IE" smtClean="0"/>
              <a:t>29/05/2017</a:t>
            </a:fld>
            <a:endParaRPr lang="en-IE"/>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E"/>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16A38C7-040B-4E4F-B5E4-ACCFB34D1B44}" type="slidenum">
              <a:rPr lang="en-IE" smtClean="0"/>
              <a:t>‹#›</a:t>
            </a:fld>
            <a:endParaRPr lang="en-IE"/>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5F1AC6D-54ED-4E0D-B6D2-224F5211D964}" type="datetimeFigureOut">
              <a:rPr lang="en-IE" smtClean="0"/>
              <a:t>29/05/2017</a:t>
            </a:fld>
            <a:endParaRPr lang="en-IE"/>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E"/>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16A38C7-040B-4E4F-B5E4-ACCFB34D1B44}" type="slidenum">
              <a:rPr lang="en-IE" smtClean="0"/>
              <a:t>‹#›</a:t>
            </a:fld>
            <a:endParaRPr lang="en-I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legalaidboard.ie/" TargetMode="External"/><Relationship Id="rId2" Type="http://schemas.openxmlformats.org/officeDocument/2006/relationships/hyperlink" Target="mailto:ppunit@legalaidboard.ie"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Abhaile Solicitors Panel</a:t>
            </a:r>
            <a:endParaRPr lang="en-IE" dirty="0"/>
          </a:p>
        </p:txBody>
      </p:sp>
      <p:sp>
        <p:nvSpPr>
          <p:cNvPr id="3" name="Subtitle 2"/>
          <p:cNvSpPr>
            <a:spLocks noGrp="1"/>
          </p:cNvSpPr>
          <p:nvPr>
            <p:ph type="subTitle" idx="1"/>
          </p:nvPr>
        </p:nvSpPr>
        <p:spPr/>
        <p:txBody>
          <a:bodyPr/>
          <a:lstStyle/>
          <a:p>
            <a:r>
              <a:rPr lang="en-IE" dirty="0" smtClean="0"/>
              <a:t>Scope and operations</a:t>
            </a:r>
            <a:endParaRPr lang="en-IE"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55163" y="0"/>
            <a:ext cx="3598042" cy="1268760"/>
          </a:xfrm>
          <a:prstGeom prst="rect">
            <a:avLst/>
          </a:prstGeom>
          <a:noFill/>
          <a:ln>
            <a:noFill/>
          </a:ln>
        </p:spPr>
      </p:pic>
      <p:pic>
        <p:nvPicPr>
          <p:cNvPr id="5" name="Picture 4" descr="Q:\X - Information and Communications\Corporate identity\LAB Logo.jpg"/>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059832" cy="1340768"/>
          </a:xfrm>
          <a:prstGeom prst="rect">
            <a:avLst/>
          </a:prstGeom>
          <a:noFill/>
          <a:ln>
            <a:noFill/>
          </a:ln>
        </p:spPr>
      </p:pic>
    </p:spTree>
    <p:extLst>
      <p:ext uri="{BB962C8B-B14F-4D97-AF65-F5344CB8AC3E}">
        <p14:creationId xmlns:p14="http://schemas.microsoft.com/office/powerpoint/2010/main" val="32661017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Covers lists at county registrar’s courts where possession cases will be heard</a:t>
            </a:r>
          </a:p>
          <a:p>
            <a:r>
              <a:rPr lang="en-IE" dirty="0" smtClean="0"/>
              <a:t>The Board draws up the roster and will circulate it to members of the duty solicitor subpanel who have indicated they can provide services at the particular Circuit Court venue.</a:t>
            </a:r>
          </a:p>
          <a:p>
            <a:r>
              <a:rPr lang="en-IE" dirty="0" smtClean="0"/>
              <a:t>Must let us know in advance if become unavailable to provide service on day – we need time to arrange an alternative</a:t>
            </a:r>
          </a:p>
          <a:p>
            <a:endParaRPr lang="en-IE" dirty="0"/>
          </a:p>
        </p:txBody>
      </p:sp>
      <p:sp>
        <p:nvSpPr>
          <p:cNvPr id="3" name="Title 2"/>
          <p:cNvSpPr>
            <a:spLocks noGrp="1"/>
          </p:cNvSpPr>
          <p:nvPr>
            <p:ph type="title"/>
          </p:nvPr>
        </p:nvSpPr>
        <p:spPr/>
        <p:txBody>
          <a:bodyPr/>
          <a:lstStyle/>
          <a:p>
            <a:r>
              <a:rPr lang="en-IE" dirty="0" smtClean="0"/>
              <a:t>Duty solicitor service</a:t>
            </a:r>
            <a:endParaRPr lang="en-IE" dirty="0"/>
          </a:p>
        </p:txBody>
      </p:sp>
    </p:spTree>
    <p:extLst>
      <p:ext uri="{BB962C8B-B14F-4D97-AF65-F5344CB8AC3E}">
        <p14:creationId xmlns:p14="http://schemas.microsoft.com/office/powerpoint/2010/main" val="28633365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IE" sz="2800" dirty="0" smtClean="0"/>
              <a:t>An “on the day” service only</a:t>
            </a:r>
          </a:p>
          <a:p>
            <a:r>
              <a:rPr lang="en-IE" sz="2800" dirty="0" smtClean="0"/>
              <a:t>Will </a:t>
            </a:r>
            <a:r>
              <a:rPr lang="en-IE" sz="2800" dirty="0"/>
              <a:t>provide advice and assistance to a Scheme-advised defendant in the Courthouse based on the file provided by the consultation solicitor including the following:</a:t>
            </a:r>
          </a:p>
          <a:p>
            <a:pPr lvl="1"/>
            <a:r>
              <a:rPr lang="en-IE" sz="2400" dirty="0"/>
              <a:t>explaining clearly to the borrower their legal position regarding the repossession proceedings and answering his or her questions, </a:t>
            </a:r>
          </a:p>
          <a:p>
            <a:pPr lvl="1"/>
            <a:r>
              <a:rPr lang="en-IE" sz="2400" dirty="0"/>
              <a:t>speaking on the borrower’s behalf in Court </a:t>
            </a:r>
            <a:r>
              <a:rPr lang="en-IE" sz="2400" dirty="0" smtClean="0"/>
              <a:t>(where permitted, without </a:t>
            </a:r>
            <a:r>
              <a:rPr lang="en-IE" sz="2400" dirty="0"/>
              <a:t>coming on record),</a:t>
            </a:r>
          </a:p>
          <a:p>
            <a:pPr lvl="1"/>
            <a:r>
              <a:rPr lang="en-IE" sz="2400" dirty="0"/>
              <a:t>seeking an adjournment and/or settlement of the proceedings, and</a:t>
            </a:r>
          </a:p>
          <a:p>
            <a:pPr lvl="1"/>
            <a:r>
              <a:rPr lang="en-IE" sz="2400" dirty="0"/>
              <a:t>may, in so far as practicable:</a:t>
            </a:r>
          </a:p>
          <a:p>
            <a:pPr lvl="2"/>
            <a:r>
              <a:rPr lang="en-IE" sz="2200" dirty="0"/>
              <a:t>check the borrower’s legal position, and provide supplementary advice to the borrower, in the light of any new information emerging in the course of the Court sitting.</a:t>
            </a:r>
          </a:p>
          <a:p>
            <a:endParaRPr lang="en-IE" dirty="0"/>
          </a:p>
        </p:txBody>
      </p:sp>
      <p:sp>
        <p:nvSpPr>
          <p:cNvPr id="3" name="Title 2"/>
          <p:cNvSpPr>
            <a:spLocks noGrp="1"/>
          </p:cNvSpPr>
          <p:nvPr>
            <p:ph type="title"/>
          </p:nvPr>
        </p:nvSpPr>
        <p:spPr/>
        <p:txBody>
          <a:bodyPr/>
          <a:lstStyle/>
          <a:p>
            <a:r>
              <a:rPr lang="en-IE" dirty="0" smtClean="0"/>
              <a:t>Role of duty solicitor</a:t>
            </a:r>
            <a:endParaRPr lang="en-IE" dirty="0"/>
          </a:p>
        </p:txBody>
      </p:sp>
    </p:spTree>
    <p:extLst>
      <p:ext uri="{BB962C8B-B14F-4D97-AF65-F5344CB8AC3E}">
        <p14:creationId xmlns:p14="http://schemas.microsoft.com/office/powerpoint/2010/main" val="38329218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Come on record as Solicitor for the Defendant</a:t>
            </a:r>
          </a:p>
          <a:p>
            <a:r>
              <a:rPr lang="en-IE" dirty="0" smtClean="0"/>
              <a:t>Make any application other than for an adjournment</a:t>
            </a:r>
          </a:p>
          <a:p>
            <a:r>
              <a:rPr lang="en-IE" dirty="0" smtClean="0"/>
              <a:t>Conduct any litigation on the assisted person’s behalf</a:t>
            </a:r>
          </a:p>
          <a:p>
            <a:r>
              <a:rPr lang="en-IE" dirty="0" smtClean="0"/>
              <a:t>Service only at county registrars’ lists. Does not cover the judge’s list.</a:t>
            </a:r>
          </a:p>
        </p:txBody>
      </p:sp>
      <p:sp>
        <p:nvSpPr>
          <p:cNvPr id="3" name="Title 2"/>
          <p:cNvSpPr>
            <a:spLocks noGrp="1"/>
          </p:cNvSpPr>
          <p:nvPr>
            <p:ph type="title"/>
          </p:nvPr>
        </p:nvSpPr>
        <p:spPr/>
        <p:txBody>
          <a:bodyPr/>
          <a:lstStyle/>
          <a:p>
            <a:r>
              <a:rPr lang="en-IE" dirty="0" smtClean="0"/>
              <a:t>What a duty solicitor cannot do</a:t>
            </a:r>
            <a:endParaRPr lang="en-IE" dirty="0"/>
          </a:p>
        </p:txBody>
      </p:sp>
    </p:spTree>
    <p:extLst>
      <p:ext uri="{BB962C8B-B14F-4D97-AF65-F5344CB8AC3E}">
        <p14:creationId xmlns:p14="http://schemas.microsoft.com/office/powerpoint/2010/main" val="37074218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Not available under Abhaile – was never meant to provide a scheme of legal aid for defence of such cases</a:t>
            </a:r>
          </a:p>
          <a:p>
            <a:r>
              <a:rPr lang="en-IE" dirty="0" smtClean="0"/>
              <a:t>Available under the Civil Legal Aid Act 1995</a:t>
            </a:r>
          </a:p>
          <a:p>
            <a:pPr lvl="1"/>
            <a:r>
              <a:rPr lang="en-IE" dirty="0" smtClean="0"/>
              <a:t>Person must make an application to a law centre</a:t>
            </a:r>
          </a:p>
          <a:p>
            <a:pPr lvl="1"/>
            <a:r>
              <a:rPr lang="en-IE" dirty="0" smtClean="0"/>
              <a:t>Means and merits criteria apply</a:t>
            </a:r>
          </a:p>
        </p:txBody>
      </p:sp>
      <p:sp>
        <p:nvSpPr>
          <p:cNvPr id="3" name="Title 2"/>
          <p:cNvSpPr>
            <a:spLocks noGrp="1"/>
          </p:cNvSpPr>
          <p:nvPr>
            <p:ph type="title"/>
          </p:nvPr>
        </p:nvSpPr>
        <p:spPr/>
        <p:txBody>
          <a:bodyPr>
            <a:normAutofit fontScale="90000"/>
          </a:bodyPr>
          <a:lstStyle/>
          <a:p>
            <a:r>
              <a:rPr lang="en-IE" dirty="0" smtClean="0"/>
              <a:t>Legal aid to defend repossession cases</a:t>
            </a:r>
            <a:endParaRPr lang="en-IE" dirty="0"/>
          </a:p>
        </p:txBody>
      </p:sp>
    </p:spTree>
    <p:extLst>
      <p:ext uri="{BB962C8B-B14F-4D97-AF65-F5344CB8AC3E}">
        <p14:creationId xmlns:p14="http://schemas.microsoft.com/office/powerpoint/2010/main" val="17310212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To Legal Services, Cahirciveen</a:t>
            </a:r>
          </a:p>
          <a:p>
            <a:r>
              <a:rPr lang="en-IE" dirty="0" smtClean="0"/>
              <a:t>Should be fully completed and on the prescribed Claim Form CF1</a:t>
            </a:r>
          </a:p>
          <a:p>
            <a:r>
              <a:rPr lang="en-IE" dirty="0" smtClean="0"/>
              <a:t>After the legal advice/duty solicitor service is </a:t>
            </a:r>
            <a:r>
              <a:rPr lang="en-IE" dirty="0" smtClean="0"/>
              <a:t>provided</a:t>
            </a:r>
          </a:p>
          <a:p>
            <a:r>
              <a:rPr lang="en-IE" dirty="0" smtClean="0"/>
              <a:t>Indicate the outcome</a:t>
            </a:r>
            <a:endParaRPr lang="en-IE" dirty="0" smtClean="0"/>
          </a:p>
          <a:p>
            <a:r>
              <a:rPr lang="en-IE" dirty="0" smtClean="0"/>
              <a:t>Should include a copy of the voucher</a:t>
            </a:r>
          </a:p>
          <a:p>
            <a:r>
              <a:rPr lang="en-IE" dirty="0" smtClean="0"/>
              <a:t>Duty solicitor service – provide list on prescribed form of persons assisted</a:t>
            </a:r>
            <a:endParaRPr lang="en-IE" dirty="0"/>
          </a:p>
        </p:txBody>
      </p:sp>
      <p:sp>
        <p:nvSpPr>
          <p:cNvPr id="3" name="Title 2"/>
          <p:cNvSpPr>
            <a:spLocks noGrp="1"/>
          </p:cNvSpPr>
          <p:nvPr>
            <p:ph type="title"/>
          </p:nvPr>
        </p:nvSpPr>
        <p:spPr/>
        <p:txBody>
          <a:bodyPr/>
          <a:lstStyle/>
          <a:p>
            <a:r>
              <a:rPr lang="en-IE" dirty="0" smtClean="0"/>
              <a:t>Claims for payment</a:t>
            </a:r>
            <a:endParaRPr lang="en-IE" dirty="0"/>
          </a:p>
        </p:txBody>
      </p:sp>
    </p:spTree>
    <p:extLst>
      <p:ext uri="{BB962C8B-B14F-4D97-AF65-F5344CB8AC3E}">
        <p14:creationId xmlns:p14="http://schemas.microsoft.com/office/powerpoint/2010/main" val="33906532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IE" dirty="0" smtClean="0"/>
              <a:t>The PIA Review </a:t>
            </a:r>
            <a:br>
              <a:rPr lang="en-IE" dirty="0" smtClean="0"/>
            </a:br>
            <a:r>
              <a:rPr lang="en-IE" dirty="0" smtClean="0"/>
              <a:t>Legal Aid Service</a:t>
            </a:r>
            <a:endParaRPr lang="en-IE" dirty="0"/>
          </a:p>
        </p:txBody>
      </p:sp>
      <p:sp>
        <p:nvSpPr>
          <p:cNvPr id="5" name="Subtitle 4"/>
          <p:cNvSpPr>
            <a:spLocks noGrp="1"/>
          </p:cNvSpPr>
          <p:nvPr>
            <p:ph type="subTitle" idx="1"/>
          </p:nvPr>
        </p:nvSpPr>
        <p:spPr/>
        <p:txBody>
          <a:bodyPr/>
          <a:lstStyle/>
          <a:p>
            <a:endParaRPr lang="en-IE"/>
          </a:p>
        </p:txBody>
      </p:sp>
    </p:spTree>
    <p:extLst>
      <p:ext uri="{BB962C8B-B14F-4D97-AF65-F5344CB8AC3E}">
        <p14:creationId xmlns:p14="http://schemas.microsoft.com/office/powerpoint/2010/main" val="9466253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Applies only to applications under s115A Personal Insolvency Act 2012 (as amended)</a:t>
            </a:r>
          </a:p>
          <a:p>
            <a:r>
              <a:rPr lang="en-IE" dirty="0" smtClean="0"/>
              <a:t>To persons who meet the requirements of the Scheme (as set out in the scheme document and in Regulation 13(10) CLAR 1996).</a:t>
            </a:r>
          </a:p>
          <a:p>
            <a:r>
              <a:rPr lang="en-IE" dirty="0" smtClean="0"/>
              <a:t>Does not cover applications under s119A or any other section of the 2012 Act.</a:t>
            </a:r>
          </a:p>
          <a:p>
            <a:endParaRPr lang="en-IE" dirty="0"/>
          </a:p>
        </p:txBody>
      </p:sp>
      <p:sp>
        <p:nvSpPr>
          <p:cNvPr id="3" name="Title 2"/>
          <p:cNvSpPr>
            <a:spLocks noGrp="1"/>
          </p:cNvSpPr>
          <p:nvPr>
            <p:ph type="title"/>
          </p:nvPr>
        </p:nvSpPr>
        <p:spPr/>
        <p:txBody>
          <a:bodyPr/>
          <a:lstStyle/>
          <a:p>
            <a:r>
              <a:rPr lang="en-IE" dirty="0" smtClean="0"/>
              <a:t>Scope of the service</a:t>
            </a:r>
            <a:endParaRPr lang="en-IE" dirty="0"/>
          </a:p>
        </p:txBody>
      </p:sp>
    </p:spTree>
    <p:extLst>
      <p:ext uri="{BB962C8B-B14F-4D97-AF65-F5344CB8AC3E}">
        <p14:creationId xmlns:p14="http://schemas.microsoft.com/office/powerpoint/2010/main" val="28082435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109728" indent="0">
              <a:buNone/>
            </a:pPr>
            <a:r>
              <a:rPr lang="en-IE" dirty="0" smtClean="0"/>
              <a:t>Regulation 13(10) Civil Legal Aid Regulations 1996-2016:</a:t>
            </a:r>
            <a:br>
              <a:rPr lang="en-IE" dirty="0" smtClean="0"/>
            </a:br>
            <a:r>
              <a:rPr lang="en-IE" dirty="0" smtClean="0"/>
              <a:t>“The </a:t>
            </a:r>
            <a:r>
              <a:rPr lang="en-IE" dirty="0"/>
              <a:t>Board may </a:t>
            </a:r>
            <a:r>
              <a:rPr lang="en-IE" b="1" dirty="0"/>
              <a:t>provide legal aid to an applicant without </a:t>
            </a:r>
            <a:r>
              <a:rPr lang="en-IE" b="1" dirty="0" smtClean="0"/>
              <a:t>reference to </a:t>
            </a:r>
            <a:r>
              <a:rPr lang="en-IE" b="1" dirty="0"/>
              <a:t>his or her financial resources</a:t>
            </a:r>
            <a:r>
              <a:rPr lang="en-IE" dirty="0"/>
              <a:t>, if—</a:t>
            </a:r>
          </a:p>
          <a:p>
            <a:pPr marL="109728" indent="0">
              <a:buNone/>
            </a:pPr>
            <a:r>
              <a:rPr lang="en-IE" dirty="0" smtClean="0"/>
              <a:t>	(</a:t>
            </a:r>
            <a:r>
              <a:rPr lang="en-IE" i="1" dirty="0"/>
              <a:t>a</a:t>
            </a:r>
            <a:r>
              <a:rPr lang="en-IE" dirty="0"/>
              <a:t>) the applicant—</a:t>
            </a:r>
          </a:p>
          <a:p>
            <a:pPr marL="109728" indent="0">
              <a:buNone/>
            </a:pPr>
            <a:r>
              <a:rPr lang="en-IE" dirty="0" smtClean="0"/>
              <a:t>		(</a:t>
            </a:r>
            <a:r>
              <a:rPr lang="en-IE" dirty="0" err="1"/>
              <a:t>i</a:t>
            </a:r>
            <a:r>
              <a:rPr lang="en-IE" dirty="0"/>
              <a:t>) is unable to pay his or her debts in full as they fall </a:t>
            </a:r>
            <a:r>
              <a:rPr lang="en-IE" dirty="0" smtClean="0"/>
              <a:t>due</a:t>
            </a:r>
          </a:p>
          <a:p>
            <a:pPr marL="109728" indent="0">
              <a:buNone/>
            </a:pPr>
            <a:r>
              <a:rPr lang="en-IE" dirty="0" smtClean="0"/>
              <a:t>	</a:t>
            </a:r>
            <a:r>
              <a:rPr lang="en-IE" dirty="0"/>
              <a:t>	</a:t>
            </a:r>
            <a:r>
              <a:rPr lang="en-IE" dirty="0" smtClean="0"/>
              <a:t>(ii</a:t>
            </a:r>
            <a:r>
              <a:rPr lang="en-IE" dirty="0"/>
              <a:t>) has made a proposal for a Personal Insolvency </a:t>
            </a:r>
            <a:r>
              <a:rPr lang="en-IE" dirty="0" smtClean="0"/>
              <a:t>			Arrangement </a:t>
            </a:r>
            <a:r>
              <a:rPr lang="en-IE" dirty="0"/>
              <a:t>(within the meaning of the Personal </a:t>
            </a:r>
            <a:r>
              <a:rPr lang="en-IE" dirty="0" smtClean="0"/>
              <a:t>			Insolvency </a:t>
            </a:r>
            <a:r>
              <a:rPr lang="en-IE" dirty="0"/>
              <a:t>Act 2012) which includes the home in which he </a:t>
            </a:r>
            <a:r>
              <a:rPr lang="en-IE" dirty="0" smtClean="0"/>
              <a:t>		or </a:t>
            </a:r>
            <a:r>
              <a:rPr lang="en-IE" dirty="0"/>
              <a:t>she normally resides and which has been rejected by his </a:t>
            </a:r>
            <a:r>
              <a:rPr lang="en-IE" dirty="0" smtClean="0"/>
              <a:t>		or </a:t>
            </a:r>
            <a:r>
              <a:rPr lang="en-IE" dirty="0"/>
              <a:t>her creditors;</a:t>
            </a:r>
          </a:p>
          <a:p>
            <a:pPr marL="109728" indent="0">
              <a:buNone/>
            </a:pPr>
            <a:r>
              <a:rPr lang="en-IE" dirty="0" smtClean="0"/>
              <a:t>	(</a:t>
            </a:r>
            <a:r>
              <a:rPr lang="en-IE" i="1" dirty="0"/>
              <a:t>b</a:t>
            </a:r>
            <a:r>
              <a:rPr lang="en-IE" dirty="0"/>
              <a:t>) a personal insolvency practitioner has certified that there are </a:t>
            </a:r>
            <a:r>
              <a:rPr lang="en-IE" dirty="0" smtClean="0"/>
              <a:t>	reasonable </a:t>
            </a:r>
            <a:r>
              <a:rPr lang="en-IE" dirty="0"/>
              <a:t>grounds for the making of an application for an order </a:t>
            </a:r>
            <a:r>
              <a:rPr lang="en-IE" dirty="0" smtClean="0"/>
              <a:t>	under </a:t>
            </a:r>
            <a:r>
              <a:rPr lang="en-IE" dirty="0"/>
              <a:t>section 115A(9) of the Personal Insolvency </a:t>
            </a:r>
            <a:r>
              <a:rPr lang="en-IE" dirty="0" smtClean="0"/>
              <a:t>Act 2012 	(</a:t>
            </a:r>
            <a:r>
              <a:rPr lang="en-IE" dirty="0"/>
              <a:t>inserted by section 21 of the Personal Insolvency (Amendment) Act </a:t>
            </a:r>
            <a:r>
              <a:rPr lang="en-IE" dirty="0" smtClean="0"/>
              <a:t>	2015</a:t>
            </a:r>
            <a:r>
              <a:rPr lang="en-IE" dirty="0"/>
              <a:t>); and </a:t>
            </a:r>
          </a:p>
          <a:p>
            <a:pPr marL="109728" indent="0">
              <a:buNone/>
            </a:pPr>
            <a:r>
              <a:rPr lang="en-IE" dirty="0" smtClean="0"/>
              <a:t>	(</a:t>
            </a:r>
            <a:r>
              <a:rPr lang="en-IE" i="1" dirty="0"/>
              <a:t>c</a:t>
            </a:r>
            <a:r>
              <a:rPr lang="en-IE" dirty="0"/>
              <a:t>) the legal aid to be provided relates to an application under </a:t>
            </a:r>
            <a:r>
              <a:rPr lang="en-IE" dirty="0" smtClean="0"/>
              <a:t>	section </a:t>
            </a:r>
            <a:r>
              <a:rPr lang="en-IE" dirty="0"/>
              <a:t>115A(9) of the Personal Insolvency Act 2012 (inserted </a:t>
            </a:r>
            <a:r>
              <a:rPr lang="en-IE" dirty="0" smtClean="0"/>
              <a:t>by 	section </a:t>
            </a:r>
            <a:r>
              <a:rPr lang="en-IE" dirty="0"/>
              <a:t>21 of the Personal Insolvency (Amendment) Act 2015). </a:t>
            </a:r>
            <a:r>
              <a:rPr lang="en-IE" dirty="0" smtClean="0"/>
              <a:t>“</a:t>
            </a:r>
            <a:endParaRPr lang="en-IE" dirty="0"/>
          </a:p>
        </p:txBody>
      </p:sp>
      <p:sp>
        <p:nvSpPr>
          <p:cNvPr id="3" name="Title 2"/>
          <p:cNvSpPr>
            <a:spLocks noGrp="1"/>
          </p:cNvSpPr>
          <p:nvPr>
            <p:ph type="title"/>
          </p:nvPr>
        </p:nvSpPr>
        <p:spPr/>
        <p:txBody>
          <a:bodyPr>
            <a:normAutofit fontScale="90000"/>
          </a:bodyPr>
          <a:lstStyle/>
          <a:p>
            <a:r>
              <a:rPr lang="en-IE" dirty="0" smtClean="0"/>
              <a:t>No means test for legal aid for PIA reviews</a:t>
            </a:r>
            <a:endParaRPr lang="en-IE" dirty="0"/>
          </a:p>
        </p:txBody>
      </p:sp>
    </p:spTree>
    <p:extLst>
      <p:ext uri="{BB962C8B-B14F-4D97-AF65-F5344CB8AC3E}">
        <p14:creationId xmlns:p14="http://schemas.microsoft.com/office/powerpoint/2010/main" val="41113067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Made directly to Head Office, Cahirciveen (not to law centres)</a:t>
            </a:r>
          </a:p>
          <a:p>
            <a:r>
              <a:rPr lang="en-IE" dirty="0" smtClean="0"/>
              <a:t>Must obtain a Scheme No from MABS first (no voucher)</a:t>
            </a:r>
          </a:p>
          <a:p>
            <a:r>
              <a:rPr lang="en-IE" dirty="0" smtClean="0"/>
              <a:t>Specific application form for S115A applications</a:t>
            </a:r>
          </a:p>
          <a:p>
            <a:r>
              <a:rPr lang="en-IE" dirty="0" smtClean="0"/>
              <a:t>PIP must complete with applicant and confirm reasonable grounds for the making of the application under s115A.</a:t>
            </a:r>
          </a:p>
          <a:p>
            <a:r>
              <a:rPr lang="en-IE" dirty="0" smtClean="0"/>
              <a:t>Should include date of creditors meeting</a:t>
            </a:r>
            <a:endParaRPr lang="en-IE" dirty="0"/>
          </a:p>
        </p:txBody>
      </p:sp>
      <p:sp>
        <p:nvSpPr>
          <p:cNvPr id="3" name="Title 2"/>
          <p:cNvSpPr>
            <a:spLocks noGrp="1"/>
          </p:cNvSpPr>
          <p:nvPr>
            <p:ph type="title"/>
          </p:nvPr>
        </p:nvSpPr>
        <p:spPr/>
        <p:txBody>
          <a:bodyPr/>
          <a:lstStyle/>
          <a:p>
            <a:r>
              <a:rPr lang="en-IE" dirty="0" smtClean="0"/>
              <a:t>Applications for legal services</a:t>
            </a:r>
            <a:endParaRPr lang="en-IE" dirty="0"/>
          </a:p>
        </p:txBody>
      </p:sp>
    </p:spTree>
    <p:extLst>
      <p:ext uri="{BB962C8B-B14F-4D97-AF65-F5344CB8AC3E}">
        <p14:creationId xmlns:p14="http://schemas.microsoft.com/office/powerpoint/2010/main" val="1548655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IE" dirty="0" smtClean="0"/>
              <a:t>Regulation </a:t>
            </a:r>
            <a:r>
              <a:rPr lang="en-IE" dirty="0"/>
              <a:t>11(2</a:t>
            </a:r>
            <a:r>
              <a:rPr lang="en-IE" dirty="0" smtClean="0"/>
              <a:t>) CLAR 1996:</a:t>
            </a:r>
            <a:endParaRPr lang="en-IE" dirty="0"/>
          </a:p>
          <a:p>
            <a:pPr marL="109728" indent="0">
              <a:buNone/>
            </a:pPr>
            <a:r>
              <a:rPr lang="en-GB" dirty="0"/>
              <a:t>	“A certificate which is granted after the 	commencement of the proceedings in respect </a:t>
            </a:r>
            <a:r>
              <a:rPr lang="en-GB" dirty="0" smtClean="0"/>
              <a:t>	of </a:t>
            </a:r>
            <a:r>
              <a:rPr lang="en-GB" dirty="0"/>
              <a:t>which </a:t>
            </a:r>
            <a:r>
              <a:rPr lang="en-GB" dirty="0" smtClean="0"/>
              <a:t>it </a:t>
            </a:r>
            <a:r>
              <a:rPr lang="en-GB" dirty="0"/>
              <a:t>is sought </a:t>
            </a:r>
            <a:r>
              <a:rPr lang="en-GB" b="1" dirty="0"/>
              <a:t>shall not be extended to </a:t>
            </a:r>
            <a:r>
              <a:rPr lang="en-GB" b="1" dirty="0" smtClean="0"/>
              <a:t>	cover </a:t>
            </a:r>
            <a:r>
              <a:rPr lang="en-GB" b="1" dirty="0"/>
              <a:t>any action 	taken </a:t>
            </a:r>
            <a:r>
              <a:rPr lang="en-GB" b="1" dirty="0" smtClean="0"/>
              <a:t>or </a:t>
            </a:r>
            <a:r>
              <a:rPr lang="en-GB" b="1" dirty="0"/>
              <a:t>costs incurred </a:t>
            </a:r>
            <a:r>
              <a:rPr lang="en-GB" b="1" dirty="0" smtClean="0"/>
              <a:t>	prior </a:t>
            </a:r>
            <a:r>
              <a:rPr lang="en-GB" b="1" dirty="0"/>
              <a:t>to the issue of the certificate.</a:t>
            </a:r>
            <a:r>
              <a:rPr lang="en-GB" dirty="0"/>
              <a:t>”</a:t>
            </a:r>
          </a:p>
          <a:p>
            <a:r>
              <a:rPr lang="en-IE" dirty="0"/>
              <a:t>We will not accept applications for legal aid made after proceedings have concluded. </a:t>
            </a:r>
          </a:p>
          <a:p>
            <a:r>
              <a:rPr lang="en-GB" dirty="0" smtClean="0"/>
              <a:t>If </a:t>
            </a:r>
            <a:r>
              <a:rPr lang="en-GB" dirty="0"/>
              <a:t>we receive a claim which indicates the case was concluded before legal aid was applied for, we will have to refuse payment on </a:t>
            </a:r>
            <a:r>
              <a:rPr lang="en-GB" dirty="0" smtClean="0"/>
              <a:t>the basis that the matter could not have been covered by the legal aid certificate</a:t>
            </a:r>
            <a:endParaRPr lang="en-IE" dirty="0"/>
          </a:p>
          <a:p>
            <a:endParaRPr lang="en-IE" dirty="0"/>
          </a:p>
        </p:txBody>
      </p:sp>
      <p:sp>
        <p:nvSpPr>
          <p:cNvPr id="3" name="Title 2"/>
          <p:cNvSpPr>
            <a:spLocks noGrp="1"/>
          </p:cNvSpPr>
          <p:nvPr>
            <p:ph type="title"/>
          </p:nvPr>
        </p:nvSpPr>
        <p:spPr/>
        <p:txBody>
          <a:bodyPr>
            <a:normAutofit fontScale="90000"/>
          </a:bodyPr>
          <a:lstStyle/>
          <a:p>
            <a:r>
              <a:rPr lang="en-IE" dirty="0" smtClean="0"/>
              <a:t>No retrospective grant of legal aid</a:t>
            </a:r>
            <a:endParaRPr lang="en-IE" dirty="0"/>
          </a:p>
        </p:txBody>
      </p:sp>
    </p:spTree>
    <p:extLst>
      <p:ext uri="{BB962C8B-B14F-4D97-AF65-F5344CB8AC3E}">
        <p14:creationId xmlns:p14="http://schemas.microsoft.com/office/powerpoint/2010/main" val="1976083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Legal Aid Board </a:t>
            </a:r>
            <a:r>
              <a:rPr lang="en-IE" dirty="0" smtClean="0"/>
              <a:t>provides </a:t>
            </a:r>
            <a:r>
              <a:rPr lang="en-IE" dirty="0" smtClean="0"/>
              <a:t>civil legal aid and advice to persons of insufficient means who meet the requirements of the Act and the Civil Legal Aid Regulations 1996-2016</a:t>
            </a:r>
          </a:p>
          <a:p>
            <a:r>
              <a:rPr lang="en-IE" dirty="0" smtClean="0"/>
              <a:t>Mixe</a:t>
            </a:r>
            <a:r>
              <a:rPr lang="en-IE" dirty="0" smtClean="0"/>
              <a:t>d model of service delivery – law centres and private practitioners</a:t>
            </a:r>
            <a:endParaRPr lang="en-IE" dirty="0"/>
          </a:p>
        </p:txBody>
      </p:sp>
      <p:sp>
        <p:nvSpPr>
          <p:cNvPr id="3" name="Title 2"/>
          <p:cNvSpPr>
            <a:spLocks noGrp="1"/>
          </p:cNvSpPr>
          <p:nvPr>
            <p:ph type="title"/>
          </p:nvPr>
        </p:nvSpPr>
        <p:spPr/>
        <p:txBody>
          <a:bodyPr/>
          <a:lstStyle/>
          <a:p>
            <a:r>
              <a:rPr lang="en-IE" dirty="0" smtClean="0"/>
              <a:t>Background</a:t>
            </a:r>
            <a:endParaRPr lang="en-IE" dirty="0"/>
          </a:p>
        </p:txBody>
      </p:sp>
    </p:spTree>
    <p:extLst>
      <p:ext uri="{BB962C8B-B14F-4D97-AF65-F5344CB8AC3E}">
        <p14:creationId xmlns:p14="http://schemas.microsoft.com/office/powerpoint/2010/main" val="31300356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Application must meet the requirements of Regulation 13(10) CLAR 1996 – this includes that the application has grounds to make the application under Section 115A(9)</a:t>
            </a:r>
          </a:p>
          <a:p>
            <a:r>
              <a:rPr lang="en-IE" dirty="0" smtClean="0"/>
              <a:t>If the applicant does not have grounds to make an application under s115A(9), then legal aid for an s115A might be refused under s28(2)(b) CLAA 1995</a:t>
            </a:r>
          </a:p>
        </p:txBody>
      </p:sp>
      <p:sp>
        <p:nvSpPr>
          <p:cNvPr id="3" name="Title 2"/>
          <p:cNvSpPr>
            <a:spLocks noGrp="1"/>
          </p:cNvSpPr>
          <p:nvPr>
            <p:ph type="title"/>
          </p:nvPr>
        </p:nvSpPr>
        <p:spPr/>
        <p:txBody>
          <a:bodyPr/>
          <a:lstStyle/>
          <a:p>
            <a:r>
              <a:rPr lang="en-IE" dirty="0" smtClean="0"/>
              <a:t>Decision making process</a:t>
            </a:r>
            <a:endParaRPr lang="en-IE" dirty="0"/>
          </a:p>
        </p:txBody>
      </p:sp>
    </p:spTree>
    <p:extLst>
      <p:ext uri="{BB962C8B-B14F-4D97-AF65-F5344CB8AC3E}">
        <p14:creationId xmlns:p14="http://schemas.microsoft.com/office/powerpoint/2010/main" val="28820701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IE" dirty="0" smtClean="0"/>
              <a:t>“Without </a:t>
            </a:r>
            <a:r>
              <a:rPr lang="en-IE" dirty="0"/>
              <a:t>prejudice to the other provisions of this Act a person shall not be granted legal aid or advice unless, in the opinion of the Board—</a:t>
            </a:r>
          </a:p>
          <a:p>
            <a:pPr marL="109728" indent="0">
              <a:buNone/>
            </a:pPr>
            <a:r>
              <a:rPr lang="en-IE" dirty="0"/>
              <a:t>	</a:t>
            </a:r>
            <a:r>
              <a:rPr lang="en-IE" dirty="0" smtClean="0"/>
              <a:t>( </a:t>
            </a:r>
            <a:r>
              <a:rPr lang="en-IE" dirty="0"/>
              <a:t>a ) a reasonably prudent person, whose means </a:t>
            </a:r>
            <a:r>
              <a:rPr lang="en-IE" dirty="0" smtClean="0"/>
              <a:t>	were such </a:t>
            </a:r>
            <a:r>
              <a:rPr lang="en-IE" dirty="0"/>
              <a:t>that the cost of seeking such services </a:t>
            </a:r>
            <a:r>
              <a:rPr lang="en-IE" dirty="0" smtClean="0"/>
              <a:t>	at </a:t>
            </a:r>
            <a:r>
              <a:rPr lang="en-IE" dirty="0"/>
              <a:t>his or </a:t>
            </a:r>
            <a:r>
              <a:rPr lang="en-IE" dirty="0" smtClean="0"/>
              <a:t>her </a:t>
            </a:r>
            <a:r>
              <a:rPr lang="en-IE" dirty="0"/>
              <a:t>own expense, while representing a </a:t>
            </a:r>
            <a:r>
              <a:rPr lang="en-IE" dirty="0" smtClean="0"/>
              <a:t>	financial obstacle </a:t>
            </a:r>
            <a:r>
              <a:rPr lang="en-IE" dirty="0"/>
              <a:t>to him or her would not be such </a:t>
            </a:r>
            <a:r>
              <a:rPr lang="en-IE" dirty="0" smtClean="0"/>
              <a:t>	as </a:t>
            </a:r>
            <a:r>
              <a:rPr lang="en-IE" dirty="0"/>
              <a:t>to impose </a:t>
            </a:r>
            <a:r>
              <a:rPr lang="en-IE" dirty="0" smtClean="0"/>
              <a:t>undue </a:t>
            </a:r>
            <a:r>
              <a:rPr lang="en-IE" dirty="0"/>
              <a:t>hardship upon him or her, </a:t>
            </a:r>
            <a:r>
              <a:rPr lang="en-IE" dirty="0" smtClean="0"/>
              <a:t>	would </a:t>
            </a:r>
            <a:r>
              <a:rPr lang="en-IE" dirty="0"/>
              <a:t>be likely to </a:t>
            </a:r>
            <a:r>
              <a:rPr lang="en-IE" dirty="0" smtClean="0"/>
              <a:t>seek </a:t>
            </a:r>
            <a:r>
              <a:rPr lang="en-IE" dirty="0"/>
              <a:t>such services in such </a:t>
            </a:r>
            <a:r>
              <a:rPr lang="en-IE" dirty="0" smtClean="0"/>
              <a:t>	circumstances </a:t>
            </a:r>
            <a:r>
              <a:rPr lang="en-IE" dirty="0"/>
              <a:t>at his or her </a:t>
            </a:r>
            <a:r>
              <a:rPr lang="en-IE" dirty="0" smtClean="0"/>
              <a:t>own </a:t>
            </a:r>
            <a:r>
              <a:rPr lang="en-IE" dirty="0"/>
              <a:t>expense, and</a:t>
            </a:r>
          </a:p>
          <a:p>
            <a:endParaRPr lang="en-IE" dirty="0" smtClean="0"/>
          </a:p>
          <a:p>
            <a:pPr marL="109728" indent="0">
              <a:buNone/>
            </a:pPr>
            <a:r>
              <a:rPr lang="en-IE" dirty="0" smtClean="0"/>
              <a:t>	( </a:t>
            </a:r>
            <a:r>
              <a:rPr lang="en-IE" dirty="0"/>
              <a:t>b ) a solicitor or barrister acting reasonably </a:t>
            </a:r>
            <a:r>
              <a:rPr lang="en-IE" dirty="0" smtClean="0"/>
              <a:t>	would </a:t>
            </a:r>
            <a:r>
              <a:rPr lang="en-IE" dirty="0"/>
              <a:t>be </a:t>
            </a:r>
            <a:r>
              <a:rPr lang="en-IE" dirty="0" smtClean="0"/>
              <a:t>likely </a:t>
            </a:r>
            <a:r>
              <a:rPr lang="en-IE" dirty="0"/>
              <a:t>to advise him or her to obtain </a:t>
            </a:r>
            <a:r>
              <a:rPr lang="en-IE" dirty="0" smtClean="0"/>
              <a:t>	such </a:t>
            </a:r>
            <a:r>
              <a:rPr lang="en-IE" dirty="0"/>
              <a:t>services at </a:t>
            </a:r>
            <a:r>
              <a:rPr lang="en-IE" dirty="0" smtClean="0"/>
              <a:t>his </a:t>
            </a:r>
            <a:r>
              <a:rPr lang="en-IE" dirty="0"/>
              <a:t>or her own expense</a:t>
            </a:r>
            <a:r>
              <a:rPr lang="en-IE" dirty="0" smtClean="0"/>
              <a:t>.”</a:t>
            </a:r>
            <a:endParaRPr lang="en-IE" dirty="0"/>
          </a:p>
          <a:p>
            <a:endParaRPr lang="en-IE" dirty="0"/>
          </a:p>
          <a:p>
            <a:endParaRPr lang="en-IE" dirty="0"/>
          </a:p>
        </p:txBody>
      </p:sp>
      <p:sp>
        <p:nvSpPr>
          <p:cNvPr id="3" name="Title 2"/>
          <p:cNvSpPr>
            <a:spLocks noGrp="1"/>
          </p:cNvSpPr>
          <p:nvPr>
            <p:ph type="title"/>
          </p:nvPr>
        </p:nvSpPr>
        <p:spPr/>
        <p:txBody>
          <a:bodyPr>
            <a:normAutofit fontScale="90000"/>
          </a:bodyPr>
          <a:lstStyle/>
          <a:p>
            <a:r>
              <a:rPr lang="en-IE" dirty="0" smtClean="0"/>
              <a:t>The merits criteria – section 24 CLAA 1995</a:t>
            </a:r>
            <a:endParaRPr lang="en-IE" dirty="0"/>
          </a:p>
        </p:txBody>
      </p:sp>
    </p:spTree>
    <p:extLst>
      <p:ext uri="{BB962C8B-B14F-4D97-AF65-F5344CB8AC3E}">
        <p14:creationId xmlns:p14="http://schemas.microsoft.com/office/powerpoint/2010/main" val="3798696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IE" dirty="0" smtClean="0"/>
              <a:t>“Subject </a:t>
            </a:r>
            <a:r>
              <a:rPr lang="en-IE" dirty="0"/>
              <a:t>to sections 24 and 29 and the other provisions of this section and to regulations (if any) made under section 37, the Board shall grant a legal aid certificate </a:t>
            </a:r>
            <a:r>
              <a:rPr lang="en-IE" dirty="0" smtClean="0"/>
              <a:t>under </a:t>
            </a:r>
            <a:r>
              <a:rPr lang="en-IE" dirty="0"/>
              <a:t>this section to a </a:t>
            </a:r>
            <a:r>
              <a:rPr lang="en-IE" dirty="0" smtClean="0"/>
              <a:t>person…if</a:t>
            </a:r>
            <a:r>
              <a:rPr lang="en-IE" dirty="0"/>
              <a:t>, in the opinion of the </a:t>
            </a:r>
            <a:r>
              <a:rPr lang="en-IE" dirty="0" smtClean="0"/>
              <a:t>Board…</a:t>
            </a:r>
          </a:p>
          <a:p>
            <a:pPr marL="109728" indent="0">
              <a:buNone/>
            </a:pPr>
            <a:r>
              <a:rPr lang="en-IE" dirty="0" smtClean="0"/>
              <a:t>	( </a:t>
            </a:r>
            <a:r>
              <a:rPr lang="en-IE" dirty="0"/>
              <a:t>b ) the applicant has as a matter of law reasonable grounds for </a:t>
            </a:r>
            <a:r>
              <a:rPr lang="en-IE" dirty="0" smtClean="0"/>
              <a:t>	instituting</a:t>
            </a:r>
            <a:r>
              <a:rPr lang="en-IE" dirty="0"/>
              <a:t>, </a:t>
            </a:r>
            <a:r>
              <a:rPr lang="en-IE" dirty="0" smtClean="0"/>
              <a:t>defending</a:t>
            </a:r>
            <a:r>
              <a:rPr lang="en-IE" dirty="0"/>
              <a:t>, or, as may be the case, being a party to, the </a:t>
            </a:r>
            <a:r>
              <a:rPr lang="en-IE" dirty="0" smtClean="0"/>
              <a:t>	proceedings </a:t>
            </a:r>
            <a:r>
              <a:rPr lang="en-IE" dirty="0"/>
              <a:t>the </a:t>
            </a:r>
            <a:r>
              <a:rPr lang="en-IE" dirty="0" smtClean="0"/>
              <a:t>subject </a:t>
            </a:r>
            <a:r>
              <a:rPr lang="en-IE" dirty="0"/>
              <a:t>matter of the </a:t>
            </a:r>
            <a:r>
              <a:rPr lang="en-IE" dirty="0" smtClean="0"/>
              <a:t>application</a:t>
            </a:r>
            <a:endParaRPr lang="en-IE" dirty="0"/>
          </a:p>
          <a:p>
            <a:pPr marL="109728" indent="0">
              <a:buNone/>
            </a:pPr>
            <a:r>
              <a:rPr lang="en-IE" dirty="0" smtClean="0"/>
              <a:t>	( </a:t>
            </a:r>
            <a:r>
              <a:rPr lang="en-IE" dirty="0"/>
              <a:t>c ) the applicant is reasonably likely to be successful in the </a:t>
            </a:r>
            <a:r>
              <a:rPr lang="en-IE" dirty="0" smtClean="0"/>
              <a:t>	proceedings</a:t>
            </a:r>
            <a:r>
              <a:rPr lang="en-IE" dirty="0"/>
              <a:t>, assuming that the facts put forward by him or her in </a:t>
            </a:r>
            <a:r>
              <a:rPr lang="en-IE" dirty="0" smtClean="0"/>
              <a:t>	relation </a:t>
            </a:r>
            <a:r>
              <a:rPr lang="en-IE" dirty="0"/>
              <a:t>to the proceedings are proved before the court or tribunal </a:t>
            </a:r>
            <a:r>
              <a:rPr lang="en-IE" dirty="0" smtClean="0"/>
              <a:t>	concerned, </a:t>
            </a:r>
            <a:endParaRPr lang="en-IE" dirty="0"/>
          </a:p>
          <a:p>
            <a:pPr marL="109728" indent="0">
              <a:buNone/>
            </a:pPr>
            <a:r>
              <a:rPr lang="en-IE" dirty="0" smtClean="0"/>
              <a:t>	( </a:t>
            </a:r>
            <a:r>
              <a:rPr lang="en-IE" dirty="0"/>
              <a:t>d ) the proceedings the subject matter of the application are the </a:t>
            </a:r>
            <a:r>
              <a:rPr lang="en-IE" dirty="0" smtClean="0"/>
              <a:t>	most </a:t>
            </a:r>
            <a:r>
              <a:rPr lang="en-IE" dirty="0"/>
              <a:t>satisfactory means (having regard to all the circumstances of </a:t>
            </a:r>
            <a:r>
              <a:rPr lang="en-IE" dirty="0" smtClean="0"/>
              <a:t>	the </a:t>
            </a:r>
            <a:r>
              <a:rPr lang="en-IE" dirty="0"/>
              <a:t>case, including the probable cost to the applicant) by which the </a:t>
            </a:r>
            <a:r>
              <a:rPr lang="en-IE" dirty="0" smtClean="0"/>
              <a:t>	result </a:t>
            </a:r>
            <a:r>
              <a:rPr lang="en-IE" dirty="0"/>
              <a:t>sought by the applicant or a more satisfactory one, may be </a:t>
            </a:r>
            <a:r>
              <a:rPr lang="en-IE" dirty="0" smtClean="0"/>
              <a:t>	achieved</a:t>
            </a:r>
            <a:r>
              <a:rPr lang="en-IE" dirty="0"/>
              <a:t>, </a:t>
            </a:r>
            <a:r>
              <a:rPr lang="en-IE" dirty="0" smtClean="0"/>
              <a:t>and</a:t>
            </a:r>
            <a:endParaRPr lang="en-IE" dirty="0"/>
          </a:p>
          <a:p>
            <a:pPr marL="109728" indent="0">
              <a:buNone/>
            </a:pPr>
            <a:r>
              <a:rPr lang="en-IE" dirty="0" smtClean="0"/>
              <a:t>	( </a:t>
            </a:r>
            <a:r>
              <a:rPr lang="en-IE" dirty="0"/>
              <a:t>e ) having regard to all the circumstances of the case (including </a:t>
            </a:r>
            <a:r>
              <a:rPr lang="en-IE" dirty="0" smtClean="0"/>
              <a:t>	the </a:t>
            </a:r>
            <a:r>
              <a:rPr lang="en-IE" dirty="0"/>
              <a:t>probable cost to the Board, measured against the likely benefit </a:t>
            </a:r>
            <a:r>
              <a:rPr lang="en-IE" dirty="0" smtClean="0"/>
              <a:t>	to </a:t>
            </a:r>
            <a:r>
              <a:rPr lang="en-IE" dirty="0"/>
              <a:t>the applicant) it is reasonable to grant it</a:t>
            </a:r>
            <a:r>
              <a:rPr lang="en-IE" dirty="0" smtClean="0"/>
              <a:t>.”</a:t>
            </a:r>
            <a:endParaRPr lang="en-IE" dirty="0"/>
          </a:p>
          <a:p>
            <a:endParaRPr lang="en-IE" dirty="0"/>
          </a:p>
        </p:txBody>
      </p:sp>
      <p:sp>
        <p:nvSpPr>
          <p:cNvPr id="3" name="Title 2"/>
          <p:cNvSpPr>
            <a:spLocks noGrp="1"/>
          </p:cNvSpPr>
          <p:nvPr>
            <p:ph type="title"/>
          </p:nvPr>
        </p:nvSpPr>
        <p:spPr/>
        <p:txBody>
          <a:bodyPr>
            <a:normAutofit fontScale="90000"/>
          </a:bodyPr>
          <a:lstStyle/>
          <a:p>
            <a:r>
              <a:rPr lang="en-IE" dirty="0" smtClean="0"/>
              <a:t>The merits criteria – section 28(2) (b)-(e) CLAA 1995</a:t>
            </a:r>
            <a:endParaRPr lang="en-IE" dirty="0"/>
          </a:p>
        </p:txBody>
      </p:sp>
    </p:spTree>
    <p:extLst>
      <p:ext uri="{BB962C8B-B14F-4D97-AF65-F5344CB8AC3E}">
        <p14:creationId xmlns:p14="http://schemas.microsoft.com/office/powerpoint/2010/main" val="12260461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IE" dirty="0" smtClean="0"/>
              <a:t>An applicant may, within one month of being informed of that decision, seek (in writing) a review or appeal of the decision</a:t>
            </a:r>
          </a:p>
          <a:p>
            <a:r>
              <a:rPr lang="en-IE" dirty="0" smtClean="0"/>
              <a:t>Review is by the same decision maker that made the initial decision – based on new/additional information</a:t>
            </a:r>
          </a:p>
          <a:p>
            <a:r>
              <a:rPr lang="en-IE" dirty="0" smtClean="0"/>
              <a:t>An appeal is to an appeal committee comprising non-executive members of the Legal Aid Board – no new information</a:t>
            </a:r>
          </a:p>
          <a:p>
            <a:r>
              <a:rPr lang="en-IE" dirty="0" smtClean="0"/>
              <a:t>Where a review (rather than an appeal) is sought, a person has a month after being informed of the outcome of the review to seek an appeal.</a:t>
            </a:r>
          </a:p>
          <a:p>
            <a:endParaRPr lang="en-IE" dirty="0"/>
          </a:p>
        </p:txBody>
      </p:sp>
      <p:sp>
        <p:nvSpPr>
          <p:cNvPr id="3" name="Title 2"/>
          <p:cNvSpPr>
            <a:spLocks noGrp="1"/>
          </p:cNvSpPr>
          <p:nvPr>
            <p:ph type="title"/>
          </p:nvPr>
        </p:nvSpPr>
        <p:spPr/>
        <p:txBody>
          <a:bodyPr/>
          <a:lstStyle/>
          <a:p>
            <a:r>
              <a:rPr lang="en-IE" dirty="0" smtClean="0"/>
              <a:t>Review and appeal procedures</a:t>
            </a:r>
            <a:endParaRPr lang="en-IE" dirty="0"/>
          </a:p>
        </p:txBody>
      </p:sp>
    </p:spTree>
    <p:extLst>
      <p:ext uri="{BB962C8B-B14F-4D97-AF65-F5344CB8AC3E}">
        <p14:creationId xmlns:p14="http://schemas.microsoft.com/office/powerpoint/2010/main" val="16409770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IE" dirty="0" smtClean="0"/>
              <a:t>Where an order as to costs made in favour of debtor, then the solicitor is under an obligation to ensure costs are recovered and paid into the Legal Aid Fund</a:t>
            </a:r>
          </a:p>
          <a:p>
            <a:r>
              <a:rPr lang="en-IE" dirty="0" smtClean="0"/>
              <a:t>Section 33(4) CLAA 1995</a:t>
            </a:r>
          </a:p>
          <a:p>
            <a:pPr lvl="1"/>
            <a:r>
              <a:rPr lang="en-IE" dirty="0" smtClean="0"/>
              <a:t>“ A….solicitor </a:t>
            </a:r>
            <a:r>
              <a:rPr lang="en-IE" dirty="0"/>
              <a:t>engaged by the Board under section 11 to provide legal aid or advice to a person in a matter shall take all necessary steps to recover any costs recoverable by such person whether by order of any court or tribunal or by virtue of any settlement reached to avoid or bring an end to any proceedings or otherwise, and shall pay any costs so recovered into the Fund</a:t>
            </a:r>
            <a:r>
              <a:rPr lang="en-IE" dirty="0" smtClean="0"/>
              <a:t>.”</a:t>
            </a:r>
            <a:endParaRPr lang="en-IE" dirty="0" smtClean="0"/>
          </a:p>
        </p:txBody>
      </p:sp>
      <p:sp>
        <p:nvSpPr>
          <p:cNvPr id="3" name="Title 2"/>
          <p:cNvSpPr>
            <a:spLocks noGrp="1"/>
          </p:cNvSpPr>
          <p:nvPr>
            <p:ph type="title"/>
          </p:nvPr>
        </p:nvSpPr>
        <p:spPr/>
        <p:txBody>
          <a:bodyPr/>
          <a:lstStyle/>
          <a:p>
            <a:r>
              <a:rPr lang="en-IE" dirty="0" smtClean="0"/>
              <a:t>Recovery of costs</a:t>
            </a:r>
            <a:endParaRPr lang="en-IE" dirty="0"/>
          </a:p>
        </p:txBody>
      </p:sp>
    </p:spTree>
    <p:extLst>
      <p:ext uri="{BB962C8B-B14F-4D97-AF65-F5344CB8AC3E}">
        <p14:creationId xmlns:p14="http://schemas.microsoft.com/office/powerpoint/2010/main" val="9614209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PIA Review: After case is concluded and judgement handed down</a:t>
            </a:r>
          </a:p>
          <a:p>
            <a:r>
              <a:rPr lang="en-IE" dirty="0" smtClean="0"/>
              <a:t>Must include a copy of legal aid certificate with claim</a:t>
            </a:r>
          </a:p>
          <a:p>
            <a:r>
              <a:rPr lang="en-IE" dirty="0" smtClean="0"/>
              <a:t>Indicate on claim </a:t>
            </a:r>
            <a:r>
              <a:rPr lang="en-IE" dirty="0" smtClean="0"/>
              <a:t>whether </a:t>
            </a:r>
            <a:r>
              <a:rPr lang="en-IE" dirty="0" smtClean="0"/>
              <a:t>judgement </a:t>
            </a:r>
            <a:r>
              <a:rPr lang="en-IE" dirty="0" smtClean="0"/>
              <a:t>in favour of the applicant </a:t>
            </a:r>
            <a:r>
              <a:rPr lang="en-IE" dirty="0" smtClean="0"/>
              <a:t>or creditor and what order as to costs </a:t>
            </a:r>
            <a:r>
              <a:rPr lang="en-IE" dirty="0" smtClean="0"/>
              <a:t>was made</a:t>
            </a:r>
            <a:endParaRPr lang="en-IE" dirty="0"/>
          </a:p>
        </p:txBody>
      </p:sp>
      <p:sp>
        <p:nvSpPr>
          <p:cNvPr id="3" name="Title 2"/>
          <p:cNvSpPr>
            <a:spLocks noGrp="1"/>
          </p:cNvSpPr>
          <p:nvPr>
            <p:ph type="title"/>
          </p:nvPr>
        </p:nvSpPr>
        <p:spPr/>
        <p:txBody>
          <a:bodyPr/>
          <a:lstStyle/>
          <a:p>
            <a:r>
              <a:rPr lang="en-IE" dirty="0" smtClean="0"/>
              <a:t>Claims for payment</a:t>
            </a:r>
            <a:endParaRPr lang="en-IE" dirty="0"/>
          </a:p>
        </p:txBody>
      </p:sp>
    </p:spTree>
    <p:extLst>
      <p:ext uri="{BB962C8B-B14F-4D97-AF65-F5344CB8AC3E}">
        <p14:creationId xmlns:p14="http://schemas.microsoft.com/office/powerpoint/2010/main" val="4285082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Paragraphs 64 to 67 of the Terms and Conditions</a:t>
            </a:r>
          </a:p>
          <a:p>
            <a:r>
              <a:rPr lang="en-IE" dirty="0" smtClean="0"/>
              <a:t>Best Practice Guidelines for Abhaile will be issued by the Board by the end of Q3 2017.</a:t>
            </a:r>
          </a:p>
          <a:p>
            <a:r>
              <a:rPr lang="en-IE" dirty="0" smtClean="0"/>
              <a:t>We expect to commence file reviews in Q4 2017/early 2018</a:t>
            </a:r>
            <a:endParaRPr lang="en-IE" dirty="0"/>
          </a:p>
        </p:txBody>
      </p:sp>
      <p:sp>
        <p:nvSpPr>
          <p:cNvPr id="3" name="Title 2"/>
          <p:cNvSpPr>
            <a:spLocks noGrp="1"/>
          </p:cNvSpPr>
          <p:nvPr>
            <p:ph type="title"/>
          </p:nvPr>
        </p:nvSpPr>
        <p:spPr/>
        <p:txBody>
          <a:bodyPr/>
          <a:lstStyle/>
          <a:p>
            <a:r>
              <a:rPr lang="en-IE" dirty="0" smtClean="0"/>
              <a:t>Assuring quality</a:t>
            </a:r>
            <a:endParaRPr lang="en-IE" dirty="0"/>
          </a:p>
        </p:txBody>
      </p:sp>
    </p:spTree>
    <p:extLst>
      <p:ext uri="{BB962C8B-B14F-4D97-AF65-F5344CB8AC3E}">
        <p14:creationId xmlns:p14="http://schemas.microsoft.com/office/powerpoint/2010/main" val="2910740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IE" dirty="0" smtClean="0"/>
              <a:t>Any questions</a:t>
            </a:r>
            <a:endParaRPr lang="en-IE" dirty="0"/>
          </a:p>
        </p:txBody>
      </p:sp>
      <p:sp>
        <p:nvSpPr>
          <p:cNvPr id="5" name="Subtitle 4"/>
          <p:cNvSpPr>
            <a:spLocks noGrp="1"/>
          </p:cNvSpPr>
          <p:nvPr>
            <p:ph type="subTitle" idx="1"/>
          </p:nvPr>
        </p:nvSpPr>
        <p:spPr/>
        <p:txBody>
          <a:bodyPr>
            <a:normAutofit fontScale="92500" lnSpcReduction="10000"/>
          </a:bodyPr>
          <a:lstStyle/>
          <a:p>
            <a:pPr algn="ctr"/>
            <a:r>
              <a:rPr lang="en-IE" dirty="0" smtClean="0"/>
              <a:t>Queries &amp; applications to </a:t>
            </a:r>
            <a:r>
              <a:rPr lang="en-IE" dirty="0" smtClean="0">
                <a:hlinkClick r:id="rId2"/>
              </a:rPr>
              <a:t>solicitorspanels@legalaidboard.ie</a:t>
            </a:r>
            <a:r>
              <a:rPr lang="en-IE" dirty="0" smtClean="0"/>
              <a:t> </a:t>
            </a:r>
          </a:p>
          <a:p>
            <a:pPr algn="ctr"/>
            <a:r>
              <a:rPr lang="en-IE" dirty="0" smtClean="0">
                <a:hlinkClick r:id="rId3"/>
              </a:rPr>
              <a:t>www.legalaidboard.ie</a:t>
            </a:r>
            <a:r>
              <a:rPr lang="en-IE" dirty="0" smtClean="0"/>
              <a:t> </a:t>
            </a:r>
            <a:endParaRPr lang="en-IE" dirty="0"/>
          </a:p>
        </p:txBody>
      </p:sp>
    </p:spTree>
    <p:extLst>
      <p:ext uri="{BB962C8B-B14F-4D97-AF65-F5344CB8AC3E}">
        <p14:creationId xmlns:p14="http://schemas.microsoft.com/office/powerpoint/2010/main" val="2267778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IE" dirty="0" smtClean="0"/>
              <a:t>Abhail</a:t>
            </a:r>
            <a:r>
              <a:rPr lang="en-IE" dirty="0" smtClean="0"/>
              <a:t>e established to provide financial and legal advice to insolvent persons in danger of losing their home</a:t>
            </a:r>
            <a:endParaRPr lang="en-IE" dirty="0" smtClean="0"/>
          </a:p>
          <a:p>
            <a:r>
              <a:rPr lang="en-IE" dirty="0" smtClean="0"/>
              <a:t>We </a:t>
            </a:r>
            <a:r>
              <a:rPr lang="en-IE" dirty="0" smtClean="0"/>
              <a:t>were asked by the Department of Justice and Equality and Department of Social Protection to arrange the legal advice and assistance aspects of the scheme.</a:t>
            </a:r>
          </a:p>
          <a:p>
            <a:r>
              <a:rPr lang="en-IE" dirty="0" smtClean="0"/>
              <a:t>Three strands to the legal advice and assistance aspect:</a:t>
            </a:r>
          </a:p>
          <a:p>
            <a:pPr lvl="1"/>
            <a:r>
              <a:rPr lang="en-IE" dirty="0" smtClean="0"/>
              <a:t>Solicitor Consultation Service</a:t>
            </a:r>
          </a:p>
          <a:p>
            <a:pPr lvl="1"/>
            <a:r>
              <a:rPr lang="en-IE" dirty="0" smtClean="0"/>
              <a:t>Duty Solicitor Service</a:t>
            </a:r>
          </a:p>
          <a:p>
            <a:pPr lvl="1"/>
            <a:r>
              <a:rPr lang="en-IE" dirty="0" smtClean="0"/>
              <a:t>PIA Review Legal Aid Service</a:t>
            </a:r>
            <a:endParaRPr lang="en-IE" dirty="0"/>
          </a:p>
        </p:txBody>
      </p:sp>
      <p:sp>
        <p:nvSpPr>
          <p:cNvPr id="3" name="Title 2"/>
          <p:cNvSpPr>
            <a:spLocks noGrp="1"/>
          </p:cNvSpPr>
          <p:nvPr>
            <p:ph type="title"/>
          </p:nvPr>
        </p:nvSpPr>
        <p:spPr/>
        <p:txBody>
          <a:bodyPr/>
          <a:lstStyle/>
          <a:p>
            <a:r>
              <a:rPr lang="en-IE" dirty="0" smtClean="0"/>
              <a:t>Involvement with Abhaile</a:t>
            </a:r>
            <a:endParaRPr lang="en-IE" dirty="0"/>
          </a:p>
        </p:txBody>
      </p:sp>
    </p:spTree>
    <p:extLst>
      <p:ext uri="{BB962C8B-B14F-4D97-AF65-F5344CB8AC3E}">
        <p14:creationId xmlns:p14="http://schemas.microsoft.com/office/powerpoint/2010/main" val="2057732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IE" dirty="0" smtClean="0"/>
              <a:t>A solicitors panel established by the Board pursuant to section 30(3)(a) of the Civil Legal Aid Act 1995</a:t>
            </a:r>
          </a:p>
          <a:p>
            <a:r>
              <a:rPr lang="en-IE" dirty="0" smtClean="0"/>
              <a:t>Established 2016 for a three year duration</a:t>
            </a:r>
          </a:p>
          <a:p>
            <a:r>
              <a:rPr lang="en-IE" dirty="0" smtClean="0"/>
              <a:t>May be terminated with one months notice</a:t>
            </a:r>
          </a:p>
          <a:p>
            <a:r>
              <a:rPr lang="en-IE" dirty="0" smtClean="0"/>
              <a:t>Three subpanels, one for each strand of the service</a:t>
            </a:r>
          </a:p>
          <a:p>
            <a:pPr lvl="1"/>
            <a:r>
              <a:rPr lang="en-IE" dirty="0" smtClean="0"/>
              <a:t>Solicitor Consultation Service</a:t>
            </a:r>
          </a:p>
          <a:p>
            <a:pPr lvl="1"/>
            <a:r>
              <a:rPr lang="en-IE" dirty="0" smtClean="0"/>
              <a:t>Duty Solicitor Service</a:t>
            </a:r>
          </a:p>
          <a:p>
            <a:pPr lvl="1"/>
            <a:r>
              <a:rPr lang="en-IE" dirty="0" smtClean="0"/>
              <a:t>PIA Review Legal Aid Service</a:t>
            </a:r>
          </a:p>
          <a:p>
            <a:r>
              <a:rPr lang="en-IE" dirty="0" smtClean="0"/>
              <a:t>Subpanels are further organised by Circuit Court venue</a:t>
            </a:r>
          </a:p>
          <a:p>
            <a:endParaRPr lang="en-IE" dirty="0"/>
          </a:p>
        </p:txBody>
      </p:sp>
      <p:sp>
        <p:nvSpPr>
          <p:cNvPr id="3" name="Title 2"/>
          <p:cNvSpPr>
            <a:spLocks noGrp="1"/>
          </p:cNvSpPr>
          <p:nvPr>
            <p:ph type="title"/>
          </p:nvPr>
        </p:nvSpPr>
        <p:spPr/>
        <p:txBody>
          <a:bodyPr/>
          <a:lstStyle/>
          <a:p>
            <a:r>
              <a:rPr lang="en-IE" dirty="0" smtClean="0"/>
              <a:t>Abhaile Solicitors Panel</a:t>
            </a:r>
            <a:endParaRPr lang="en-IE" dirty="0"/>
          </a:p>
        </p:txBody>
      </p:sp>
    </p:spTree>
    <p:extLst>
      <p:ext uri="{BB962C8B-B14F-4D97-AF65-F5344CB8AC3E}">
        <p14:creationId xmlns:p14="http://schemas.microsoft.com/office/powerpoint/2010/main" val="2531065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IE" dirty="0" smtClean="0"/>
              <a:t>Be a solicitor enrolled in the State holding a current practicing certificate</a:t>
            </a:r>
          </a:p>
          <a:p>
            <a:r>
              <a:rPr lang="en-IE" dirty="0" smtClean="0"/>
              <a:t>Sufficient professional indemnity insurance (currently €1.5m)</a:t>
            </a:r>
          </a:p>
          <a:p>
            <a:r>
              <a:rPr lang="en-IE" dirty="0" smtClean="0"/>
              <a:t>Comply with tax clearance procedures</a:t>
            </a:r>
          </a:p>
          <a:p>
            <a:r>
              <a:rPr lang="en-IE" dirty="0" smtClean="0"/>
              <a:t>Demonstrate:</a:t>
            </a:r>
          </a:p>
          <a:p>
            <a:pPr lvl="1"/>
            <a:r>
              <a:rPr lang="en-IE" sz="2400" dirty="0"/>
              <a:t>recent experience in providing legal services in home repossession cases, which must include experience in advocacy before the Circuit Court in such cases; or</a:t>
            </a:r>
          </a:p>
          <a:p>
            <a:pPr lvl="1"/>
            <a:r>
              <a:rPr lang="en-IE" sz="2400" dirty="0"/>
              <a:t>experience in providing legal services in relation to personal insolvency arrangements</a:t>
            </a:r>
            <a:r>
              <a:rPr lang="en-IE" sz="2400" dirty="0" smtClean="0"/>
              <a:t>.</a:t>
            </a:r>
          </a:p>
          <a:p>
            <a:r>
              <a:rPr lang="en-IE" sz="2800" dirty="0" smtClean="0"/>
              <a:t>Attend the training</a:t>
            </a:r>
            <a:endParaRPr lang="en-IE" sz="2800" dirty="0"/>
          </a:p>
          <a:p>
            <a:endParaRPr lang="en-IE" dirty="0"/>
          </a:p>
        </p:txBody>
      </p:sp>
      <p:sp>
        <p:nvSpPr>
          <p:cNvPr id="3" name="Title 2"/>
          <p:cNvSpPr>
            <a:spLocks noGrp="1"/>
          </p:cNvSpPr>
          <p:nvPr>
            <p:ph type="title"/>
          </p:nvPr>
        </p:nvSpPr>
        <p:spPr/>
        <p:txBody>
          <a:bodyPr>
            <a:normAutofit fontScale="90000"/>
          </a:bodyPr>
          <a:lstStyle/>
          <a:p>
            <a:r>
              <a:rPr lang="en-IE" dirty="0" smtClean="0"/>
              <a:t>Criteria for admission to the panel</a:t>
            </a:r>
            <a:endParaRPr lang="en-IE" dirty="0"/>
          </a:p>
        </p:txBody>
      </p:sp>
    </p:spTree>
    <p:extLst>
      <p:ext uri="{BB962C8B-B14F-4D97-AF65-F5344CB8AC3E}">
        <p14:creationId xmlns:p14="http://schemas.microsoft.com/office/powerpoint/2010/main" val="1816863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On a personal to holder basis, not firm</a:t>
            </a:r>
          </a:p>
          <a:p>
            <a:r>
              <a:rPr lang="en-IE" dirty="0" smtClean="0"/>
              <a:t>Files may only be transferred to another member of the panel and with the Board’s prior permission</a:t>
            </a:r>
            <a:endParaRPr lang="en-IE" dirty="0"/>
          </a:p>
        </p:txBody>
      </p:sp>
      <p:sp>
        <p:nvSpPr>
          <p:cNvPr id="3" name="Title 2"/>
          <p:cNvSpPr>
            <a:spLocks noGrp="1"/>
          </p:cNvSpPr>
          <p:nvPr>
            <p:ph type="title"/>
          </p:nvPr>
        </p:nvSpPr>
        <p:spPr/>
        <p:txBody>
          <a:bodyPr/>
          <a:lstStyle/>
          <a:p>
            <a:r>
              <a:rPr lang="en-IE" dirty="0" smtClean="0"/>
              <a:t>Appointment to the panel</a:t>
            </a:r>
            <a:endParaRPr lang="en-IE" dirty="0"/>
          </a:p>
        </p:txBody>
      </p:sp>
    </p:spTree>
    <p:extLst>
      <p:ext uri="{BB962C8B-B14F-4D97-AF65-F5344CB8AC3E}">
        <p14:creationId xmlns:p14="http://schemas.microsoft.com/office/powerpoint/2010/main" val="950740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109728" indent="0">
              <a:buNone/>
            </a:pPr>
            <a:r>
              <a:rPr lang="en-IE" dirty="0" smtClean="0"/>
              <a:t>“The </a:t>
            </a:r>
            <a:r>
              <a:rPr lang="en-IE" dirty="0"/>
              <a:t>Board may provide legal advice to an applicant without reference to his or her financial resources, if the applicant—</a:t>
            </a:r>
          </a:p>
          <a:p>
            <a:pPr marL="109728" indent="0">
              <a:buNone/>
            </a:pPr>
            <a:r>
              <a:rPr lang="en-IE" dirty="0" smtClean="0"/>
              <a:t>	(</a:t>
            </a:r>
            <a:r>
              <a:rPr lang="en-IE" i="1" dirty="0"/>
              <a:t>a</a:t>
            </a:r>
            <a:r>
              <a:rPr lang="en-IE" dirty="0"/>
              <a:t>) is unable to pay his or her debts in full as they fall </a:t>
            </a:r>
            <a:r>
              <a:rPr lang="en-IE" dirty="0" smtClean="0"/>
              <a:t>	due;</a:t>
            </a:r>
          </a:p>
          <a:p>
            <a:pPr marL="109728" indent="0">
              <a:buNone/>
            </a:pPr>
            <a:r>
              <a:rPr lang="en-IE" dirty="0"/>
              <a:t>	</a:t>
            </a:r>
            <a:r>
              <a:rPr lang="en-IE" dirty="0" smtClean="0"/>
              <a:t>(</a:t>
            </a:r>
            <a:r>
              <a:rPr lang="en-IE" i="1" dirty="0"/>
              <a:t>b</a:t>
            </a:r>
            <a:r>
              <a:rPr lang="en-IE" dirty="0"/>
              <a:t>) is in arrears on a loan secured on the home in </a:t>
            </a:r>
            <a:r>
              <a:rPr lang="en-IE" dirty="0" smtClean="0"/>
              <a:t>	which </a:t>
            </a:r>
            <a:r>
              <a:rPr lang="en-IE" dirty="0"/>
              <a:t>he or she normally resides;</a:t>
            </a:r>
          </a:p>
          <a:p>
            <a:pPr marL="109728" indent="0">
              <a:buNone/>
            </a:pPr>
            <a:r>
              <a:rPr lang="en-IE" dirty="0" smtClean="0"/>
              <a:t>	(</a:t>
            </a:r>
            <a:r>
              <a:rPr lang="en-IE" i="1" dirty="0"/>
              <a:t>c</a:t>
            </a:r>
            <a:r>
              <a:rPr lang="en-IE" dirty="0"/>
              <a:t>) has been served with proceedings for possession of </a:t>
            </a:r>
            <a:r>
              <a:rPr lang="en-IE" dirty="0" smtClean="0"/>
              <a:t>	the </a:t>
            </a:r>
            <a:r>
              <a:rPr lang="en-IE" dirty="0"/>
              <a:t>home in which he or she normally resides, or the </a:t>
            </a:r>
            <a:r>
              <a:rPr lang="en-IE" dirty="0" smtClean="0"/>
              <a:t>	person </a:t>
            </a:r>
            <a:r>
              <a:rPr lang="en-IE" dirty="0"/>
              <a:t>is at risk of losing that home (i.e. the applicant </a:t>
            </a:r>
            <a:r>
              <a:rPr lang="en-IE" dirty="0" smtClean="0"/>
              <a:t>	has </a:t>
            </a:r>
            <a:r>
              <a:rPr lang="en-IE" dirty="0"/>
              <a:t>received from the mortgage lender, repossession </a:t>
            </a:r>
            <a:r>
              <a:rPr lang="en-IE" dirty="0" smtClean="0"/>
              <a:t>	proceedings</a:t>
            </a:r>
            <a:r>
              <a:rPr lang="en-IE" dirty="0"/>
              <a:t>, a letter indicating that such proceedings </a:t>
            </a:r>
            <a:r>
              <a:rPr lang="en-IE" dirty="0" smtClean="0"/>
              <a:t>	will </a:t>
            </a:r>
            <a:r>
              <a:rPr lang="en-IE" dirty="0"/>
              <a:t>issue, a letter indicating </a:t>
            </a:r>
            <a:r>
              <a:rPr lang="en-IE" dirty="0" smtClean="0"/>
              <a:t>that the </a:t>
            </a:r>
            <a:r>
              <a:rPr lang="en-IE" dirty="0"/>
              <a:t>applicant is </a:t>
            </a:r>
            <a:r>
              <a:rPr lang="en-IE" dirty="0" smtClean="0"/>
              <a:t>	deemed </a:t>
            </a:r>
            <a:r>
              <a:rPr lang="en-IE" dirty="0"/>
              <a:t>non-cooperating, or an invitation to consider </a:t>
            </a:r>
            <a:r>
              <a:rPr lang="en-IE" dirty="0" smtClean="0"/>
              <a:t>	sale</a:t>
            </a:r>
            <a:r>
              <a:rPr lang="en-IE" dirty="0"/>
              <a:t>, surrender or other loss of all or part of the </a:t>
            </a:r>
            <a:r>
              <a:rPr lang="en-IE" dirty="0" smtClean="0"/>
              <a:t>	home)”</a:t>
            </a:r>
            <a:endParaRPr lang="en-IE" dirty="0"/>
          </a:p>
          <a:p>
            <a:endParaRPr lang="en-IE" dirty="0"/>
          </a:p>
        </p:txBody>
      </p:sp>
      <p:sp>
        <p:nvSpPr>
          <p:cNvPr id="3" name="Title 2"/>
          <p:cNvSpPr>
            <a:spLocks noGrp="1"/>
          </p:cNvSpPr>
          <p:nvPr>
            <p:ph type="title"/>
          </p:nvPr>
        </p:nvSpPr>
        <p:spPr/>
        <p:txBody>
          <a:bodyPr>
            <a:normAutofit fontScale="90000"/>
          </a:bodyPr>
          <a:lstStyle/>
          <a:p>
            <a:r>
              <a:rPr lang="en-IE" dirty="0" smtClean="0"/>
              <a:t>Regulation 13(9) – criteria to receive legal advice</a:t>
            </a:r>
            <a:endParaRPr lang="en-IE" dirty="0"/>
          </a:p>
        </p:txBody>
      </p:sp>
    </p:spTree>
    <p:extLst>
      <p:ext uri="{BB962C8B-B14F-4D97-AF65-F5344CB8AC3E}">
        <p14:creationId xmlns:p14="http://schemas.microsoft.com/office/powerpoint/2010/main" val="24548679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IE" dirty="0" smtClean="0"/>
              <a:t>MABS NDL issue legal advice voucher to eligible persons assessed as being in need of legal advice</a:t>
            </a:r>
          </a:p>
          <a:p>
            <a:r>
              <a:rPr lang="en-IE" dirty="0" smtClean="0"/>
              <a:t>Normally will have received financial advice first from PIP/accountant/DMA</a:t>
            </a:r>
          </a:p>
          <a:p>
            <a:pPr lvl="1"/>
            <a:r>
              <a:rPr lang="en-IE" dirty="0" smtClean="0"/>
              <a:t>Financial advisor gives written financial advice and drafts SFS/PFS – will provide copies to consultation solicitor</a:t>
            </a:r>
          </a:p>
          <a:p>
            <a:r>
              <a:rPr lang="en-IE" dirty="0" smtClean="0"/>
              <a:t>Voucher entitles applicant to a single consultation with a panel solicitor</a:t>
            </a:r>
          </a:p>
          <a:p>
            <a:r>
              <a:rPr lang="en-IE" dirty="0" smtClean="0"/>
              <a:t>Valid for three months (on basis that SFS/PFS will be out of date after that)</a:t>
            </a:r>
          </a:p>
          <a:p>
            <a:r>
              <a:rPr lang="en-IE" u="sng" dirty="0" smtClean="0"/>
              <a:t>One voucher per PPR </a:t>
            </a:r>
            <a:r>
              <a:rPr lang="en-IE" dirty="0" smtClean="0"/>
              <a:t>– unless conflict (e.g. family law issues between the co-owners) means that they should receive separate legal advice from different solicitors in different firms.</a:t>
            </a:r>
            <a:endParaRPr lang="en-IE" dirty="0"/>
          </a:p>
        </p:txBody>
      </p:sp>
      <p:sp>
        <p:nvSpPr>
          <p:cNvPr id="3" name="Title 2"/>
          <p:cNvSpPr>
            <a:spLocks noGrp="1"/>
          </p:cNvSpPr>
          <p:nvPr>
            <p:ph type="title"/>
          </p:nvPr>
        </p:nvSpPr>
        <p:spPr/>
        <p:txBody>
          <a:bodyPr/>
          <a:lstStyle/>
          <a:p>
            <a:r>
              <a:rPr lang="en-IE" dirty="0" smtClean="0"/>
              <a:t>Solicitor Consultation Service</a:t>
            </a:r>
            <a:endParaRPr lang="en-IE" dirty="0"/>
          </a:p>
        </p:txBody>
      </p:sp>
    </p:spTree>
    <p:extLst>
      <p:ext uri="{BB962C8B-B14F-4D97-AF65-F5344CB8AC3E}">
        <p14:creationId xmlns:p14="http://schemas.microsoft.com/office/powerpoint/2010/main" val="1351034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A consultation solicitor </a:t>
            </a:r>
            <a:r>
              <a:rPr lang="en-IE" dirty="0"/>
              <a:t>may form a view that the borrower could benefit from the solicitor’s assistance in negotiating terms of settlement to the repossession proceedings </a:t>
            </a:r>
            <a:endParaRPr lang="en-IE" dirty="0" smtClean="0"/>
          </a:p>
          <a:p>
            <a:r>
              <a:rPr lang="en-IE" dirty="0" smtClean="0"/>
              <a:t>Apply </a:t>
            </a:r>
            <a:r>
              <a:rPr lang="en-IE" u="sng" dirty="0" smtClean="0"/>
              <a:t>in advance</a:t>
            </a:r>
            <a:r>
              <a:rPr lang="en-IE" dirty="0" smtClean="0"/>
              <a:t> to Legal Services, Cahirciveen for authority to conduct negotiations</a:t>
            </a:r>
          </a:p>
          <a:p>
            <a:r>
              <a:rPr lang="en-IE" dirty="0" smtClean="0"/>
              <a:t>Authority if granted will cover another consultation to give advice re terms of settlement</a:t>
            </a:r>
            <a:endParaRPr lang="en-IE" dirty="0"/>
          </a:p>
        </p:txBody>
      </p:sp>
      <p:sp>
        <p:nvSpPr>
          <p:cNvPr id="3" name="Title 2"/>
          <p:cNvSpPr>
            <a:spLocks noGrp="1"/>
          </p:cNvSpPr>
          <p:nvPr>
            <p:ph type="title"/>
          </p:nvPr>
        </p:nvSpPr>
        <p:spPr/>
        <p:txBody>
          <a:bodyPr>
            <a:normAutofit fontScale="90000"/>
          </a:bodyPr>
          <a:lstStyle/>
          <a:p>
            <a:r>
              <a:rPr lang="en-IE" dirty="0" smtClean="0"/>
              <a:t>Authority for negotiations / a second consultation</a:t>
            </a:r>
            <a:endParaRPr lang="en-IE" dirty="0"/>
          </a:p>
        </p:txBody>
      </p:sp>
    </p:spTree>
    <p:extLst>
      <p:ext uri="{BB962C8B-B14F-4D97-AF65-F5344CB8AC3E}">
        <p14:creationId xmlns:p14="http://schemas.microsoft.com/office/powerpoint/2010/main" val="42642092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409</TotalTime>
  <Words>1424</Words>
  <Application>Microsoft Office PowerPoint</Application>
  <PresentationFormat>On-screen Show (4:3)</PresentationFormat>
  <Paragraphs>136</Paragraphs>
  <Slides>27</Slides>
  <Notes>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Abhaile Solicitors Panel</vt:lpstr>
      <vt:lpstr>Background</vt:lpstr>
      <vt:lpstr>Involvement with Abhaile</vt:lpstr>
      <vt:lpstr>Abhaile Solicitors Panel</vt:lpstr>
      <vt:lpstr>Criteria for admission to the panel</vt:lpstr>
      <vt:lpstr>Appointment to the panel</vt:lpstr>
      <vt:lpstr>Regulation 13(9) – criteria to receive legal advice</vt:lpstr>
      <vt:lpstr>Solicitor Consultation Service</vt:lpstr>
      <vt:lpstr>Authority for negotiations / a second consultation</vt:lpstr>
      <vt:lpstr>Duty solicitor service</vt:lpstr>
      <vt:lpstr>Role of duty solicitor</vt:lpstr>
      <vt:lpstr>What a duty solicitor cannot do</vt:lpstr>
      <vt:lpstr>Legal aid to defend repossession cases</vt:lpstr>
      <vt:lpstr>Claims for payment</vt:lpstr>
      <vt:lpstr>The PIA Review  Legal Aid Service</vt:lpstr>
      <vt:lpstr>Scope of the service</vt:lpstr>
      <vt:lpstr>No means test for legal aid for PIA reviews</vt:lpstr>
      <vt:lpstr>Applications for legal services</vt:lpstr>
      <vt:lpstr>No retrospective grant of legal aid</vt:lpstr>
      <vt:lpstr>Decision making process</vt:lpstr>
      <vt:lpstr>The merits criteria – section 24 CLAA 1995</vt:lpstr>
      <vt:lpstr>The merits criteria – section 28(2) (b)-(e) CLAA 1995</vt:lpstr>
      <vt:lpstr>Review and appeal procedures</vt:lpstr>
      <vt:lpstr>Recovery of costs</vt:lpstr>
      <vt:lpstr>Claims for payment</vt:lpstr>
      <vt:lpstr>Assuring quality</vt:lpstr>
      <vt:lpstr>Any questions</vt:lpstr>
    </vt:vector>
  </TitlesOfParts>
  <Company>LAB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Abhaile Solicitors Panel</dc:title>
  <dc:creator>Ronan D. Deegan</dc:creator>
  <cp:lastModifiedBy>Ronan D. Deegan</cp:lastModifiedBy>
  <cp:revision>20</cp:revision>
  <dcterms:created xsi:type="dcterms:W3CDTF">2017-05-24T13:25:37Z</dcterms:created>
  <dcterms:modified xsi:type="dcterms:W3CDTF">2017-05-29T15:34:25Z</dcterms:modified>
</cp:coreProperties>
</file>